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y="10287000" cx="18288000"/>
  <p:notesSz cx="18288000" cy="10287000"/>
  <p:embeddedFontLst>
    <p:embeddedFont>
      <p:font typeface="Encode Sans"/>
      <p:regular r:id="rId37"/>
      <p:bold r:id="rId38"/>
    </p:embeddedFont>
    <p:embeddedFont>
      <p:font typeface="Encode Sans SemiBold"/>
      <p:regular r:id="rId39"/>
      <p:bold r:id="rId40"/>
    </p:embeddedFont>
    <p:embeddedFont>
      <p:font typeface="Encode Sans Medium"/>
      <p:regular r:id="rId41"/>
      <p:bold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r:id="rId43" roundtripDataSignature="AMtx7mhcROZAW5RoPkyKFntgkANpZ1KQL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EncodeSansSemiBold-bold.fntdata"/><Relationship Id="rId20" Type="http://schemas.openxmlformats.org/officeDocument/2006/relationships/slide" Target="slides/slide15.xml"/><Relationship Id="rId42" Type="http://schemas.openxmlformats.org/officeDocument/2006/relationships/font" Target="fonts/EncodeSansMedium-bold.fntdata"/><Relationship Id="rId41" Type="http://schemas.openxmlformats.org/officeDocument/2006/relationships/font" Target="fonts/EncodeSansMedium-regular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customschemas.google.com/relationships/presentationmetadata" Target="meta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EncodeSans-regular.fntdata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EncodeSansSemiBold-regular.fntdata"/><Relationship Id="rId16" Type="http://schemas.openxmlformats.org/officeDocument/2006/relationships/slide" Target="slides/slide11.xml"/><Relationship Id="rId38" Type="http://schemas.openxmlformats.org/officeDocument/2006/relationships/font" Target="fonts/EncodeSans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Providencia de elevación solicitando el inicio del trámite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Declaración Jurada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Facturas con documentación respaldatoria Carta Documento o cédula de Intimación.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Constancia de CUIT del tercero pagador.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5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0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1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1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2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3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3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4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4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5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5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7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7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8c47da88bd_0_4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38c47da88bd_0_4:notes"/>
          <p:cNvSpPr/>
          <p:nvPr>
            <p:ph idx="2" type="sldImg"/>
          </p:nvPr>
        </p:nvSpPr>
        <p:spPr>
          <a:xfrm>
            <a:off x="3048600" y="771525"/>
            <a:ext cx="12192600" cy="385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6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6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9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9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8c1cf0f5de_0_12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g38c1cf0f5de_0_12:notes"/>
          <p:cNvSpPr/>
          <p:nvPr>
            <p:ph idx="2" type="sldImg"/>
          </p:nvPr>
        </p:nvSpPr>
        <p:spPr>
          <a:xfrm>
            <a:off x="3048600" y="771525"/>
            <a:ext cx="12192600" cy="385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0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0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1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1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2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22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3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3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4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24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7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7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85b9e65600_0_64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g385b9e65600_0_64:notes"/>
          <p:cNvSpPr/>
          <p:nvPr>
            <p:ph idx="2" type="sldImg"/>
          </p:nvPr>
        </p:nvSpPr>
        <p:spPr>
          <a:xfrm>
            <a:off x="3048600" y="771525"/>
            <a:ext cx="12192600" cy="385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8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8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9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29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85b9e65600_0_52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g385b9e65600_0_52:notes"/>
          <p:cNvSpPr/>
          <p:nvPr>
            <p:ph idx="2" type="sldImg"/>
          </p:nvPr>
        </p:nvSpPr>
        <p:spPr>
          <a:xfrm>
            <a:off x="3048600" y="771525"/>
            <a:ext cx="12192600" cy="385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8c1cf0f5de_0_19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g38c1cf0f5de_0_19:notes"/>
          <p:cNvSpPr/>
          <p:nvPr>
            <p:ph idx="2" type="sldImg"/>
          </p:nvPr>
        </p:nvSpPr>
        <p:spPr>
          <a:xfrm>
            <a:off x="3048600" y="771525"/>
            <a:ext cx="12192600" cy="385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85b9e65600_0_39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g385b9e65600_0_39:notes"/>
          <p:cNvSpPr/>
          <p:nvPr>
            <p:ph idx="2" type="sldImg"/>
          </p:nvPr>
        </p:nvSpPr>
        <p:spPr>
          <a:xfrm>
            <a:off x="3048600" y="771525"/>
            <a:ext cx="12192600" cy="385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2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2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85b9e65600_0_10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g385b9e65600_0_10:notes"/>
          <p:cNvSpPr/>
          <p:nvPr>
            <p:ph idx="2" type="sldImg"/>
          </p:nvPr>
        </p:nvSpPr>
        <p:spPr>
          <a:xfrm>
            <a:off x="3048600" y="771525"/>
            <a:ext cx="12192600" cy="385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6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85b9e65600_0_15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g385b9e65600_0_15:notes"/>
          <p:cNvSpPr/>
          <p:nvPr>
            <p:ph idx="2" type="sldImg"/>
          </p:nvPr>
        </p:nvSpPr>
        <p:spPr>
          <a:xfrm>
            <a:off x="3048600" y="771525"/>
            <a:ext cx="12192600" cy="385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85b9e65600_0_22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g385b9e65600_0_22:notes"/>
          <p:cNvSpPr/>
          <p:nvPr>
            <p:ph idx="2" type="sldImg"/>
          </p:nvPr>
        </p:nvSpPr>
        <p:spPr>
          <a:xfrm>
            <a:off x="3048600" y="771525"/>
            <a:ext cx="12192600" cy="385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8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8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9:notes"/>
          <p:cNvSpPr txBox="1"/>
          <p:nvPr>
            <p:ph idx="1" type="body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2700" marR="5080" rtl="0" algn="just">
              <a:lnSpc>
                <a:spcPct val="1145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</p:txBody>
      </p:sp>
      <p:sp>
        <p:nvSpPr>
          <p:cNvPr id="111" name="Google Shape;111;p9:notes"/>
          <p:cNvSpPr/>
          <p:nvPr>
            <p:ph idx="2" type="sldImg"/>
          </p:nvPr>
        </p:nvSpPr>
        <p:spPr>
          <a:xfrm>
            <a:off x="3048600" y="771525"/>
            <a:ext cx="12192600" cy="3857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4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4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4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5"/>
          <p:cNvSpPr txBox="1"/>
          <p:nvPr>
            <p:ph type="title"/>
          </p:nvPr>
        </p:nvSpPr>
        <p:spPr>
          <a:xfrm>
            <a:off x="268893" y="-28928"/>
            <a:ext cx="17750213" cy="24344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5"/>
          <p:cNvSpPr txBox="1"/>
          <p:nvPr>
            <p:ph idx="1" type="body"/>
          </p:nvPr>
        </p:nvSpPr>
        <p:spPr>
          <a:xfrm>
            <a:off x="3962107" y="1627778"/>
            <a:ext cx="13648055" cy="660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5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5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5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6"/>
          <p:cNvSpPr txBox="1"/>
          <p:nvPr>
            <p:ph type="title"/>
          </p:nvPr>
        </p:nvSpPr>
        <p:spPr>
          <a:xfrm>
            <a:off x="268893" y="-28928"/>
            <a:ext cx="17750213" cy="24344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6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6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6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7"/>
          <p:cNvSpPr txBox="1"/>
          <p:nvPr>
            <p:ph type="ctrTitle"/>
          </p:nvPr>
        </p:nvSpPr>
        <p:spPr>
          <a:xfrm>
            <a:off x="5057067" y="-158493"/>
            <a:ext cx="11450955" cy="17545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7"/>
          <p:cNvSpPr txBox="1"/>
          <p:nvPr>
            <p:ph idx="1" type="subTitle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7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7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7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8"/>
          <p:cNvSpPr txBox="1"/>
          <p:nvPr>
            <p:ph type="title"/>
          </p:nvPr>
        </p:nvSpPr>
        <p:spPr>
          <a:xfrm>
            <a:off x="268893" y="-28928"/>
            <a:ext cx="17750213" cy="24344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8"/>
          <p:cNvSpPr txBox="1"/>
          <p:nvPr>
            <p:ph idx="1" type="body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8"/>
          <p:cNvSpPr txBox="1"/>
          <p:nvPr>
            <p:ph idx="2" type="body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8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8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8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3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553001" y="1285"/>
            <a:ext cx="3060981" cy="1028281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33"/>
          <p:cNvSpPr txBox="1"/>
          <p:nvPr>
            <p:ph type="title"/>
          </p:nvPr>
        </p:nvSpPr>
        <p:spPr>
          <a:xfrm>
            <a:off x="268893" y="-28928"/>
            <a:ext cx="17750213" cy="24344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33"/>
          <p:cNvSpPr txBox="1"/>
          <p:nvPr>
            <p:ph idx="1" type="body"/>
          </p:nvPr>
        </p:nvSpPr>
        <p:spPr>
          <a:xfrm>
            <a:off x="3962107" y="1627778"/>
            <a:ext cx="13648055" cy="660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3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33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3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Relationship Id="rId4" Type="http://schemas.openxmlformats.org/officeDocument/2006/relationships/image" Target="../media/image1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Relationship Id="rId4" Type="http://schemas.openxmlformats.org/officeDocument/2006/relationships/image" Target="../media/image1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jpg"/><Relationship Id="rId4" Type="http://schemas.openxmlformats.org/officeDocument/2006/relationships/image" Target="../media/image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Relationship Id="rId4" Type="http://schemas.openxmlformats.org/officeDocument/2006/relationships/image" Target="../media/image3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jpg"/><Relationship Id="rId4" Type="http://schemas.openxmlformats.org/officeDocument/2006/relationships/image" Target="../media/image17.jpg"/><Relationship Id="rId5" Type="http://schemas.openxmlformats.org/officeDocument/2006/relationships/image" Target="../media/image1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jpg"/><Relationship Id="rId4" Type="http://schemas.openxmlformats.org/officeDocument/2006/relationships/image" Target="../media/image1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3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5.png"/><Relationship Id="rId4" Type="http://schemas.openxmlformats.org/officeDocument/2006/relationships/image" Target="../media/image29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5.png"/><Relationship Id="rId4" Type="http://schemas.openxmlformats.org/officeDocument/2006/relationships/image" Target="../media/image27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6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hyperlink" Target="mailto:gestiondecobro.samo@gmail.com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samo.markey.com.ar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Relationship Id="rId4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 txBox="1"/>
          <p:nvPr/>
        </p:nvSpPr>
        <p:spPr>
          <a:xfrm>
            <a:off x="4208225" y="3840750"/>
            <a:ext cx="13114800" cy="11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604"/>
              </a:spcBef>
              <a:spcAft>
                <a:spcPts val="0"/>
              </a:spcAft>
              <a:buNone/>
            </a:pPr>
            <a:r>
              <a:rPr b="1" lang="en-US" sz="7154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Instructivo: Gestión de Cobros</a:t>
            </a:r>
            <a:endParaRPr sz="7154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45" name="Google Shape;45;p5"/>
          <p:cNvSpPr txBox="1"/>
          <p:nvPr/>
        </p:nvSpPr>
        <p:spPr>
          <a:xfrm>
            <a:off x="7562696" y="8172203"/>
            <a:ext cx="10125900" cy="1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102200" lIns="102200" spcFirstLastPara="1" rIns="102200" wrap="square" tIns="1022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E81F76"/>
                </a:solidFill>
                <a:latin typeface="Encode Sans"/>
                <a:ea typeface="Encode Sans"/>
                <a:cs typeface="Encode Sans"/>
                <a:sym typeface="Encode Sans"/>
              </a:rPr>
              <a:t>Dirección de Recuperación de Costos </a:t>
            </a:r>
            <a:r>
              <a:rPr b="1" lang="en-US" sz="3000">
                <a:solidFill>
                  <a:srgbClr val="888888"/>
                </a:solidFill>
                <a:latin typeface="Encode Sans"/>
                <a:ea typeface="Encode Sans"/>
                <a:cs typeface="Encode Sans"/>
                <a:sym typeface="Encode Sans"/>
              </a:rPr>
              <a:t>| </a:t>
            </a:r>
            <a:r>
              <a:rPr b="1" lang="en-US" sz="3000">
                <a:solidFill>
                  <a:srgbClr val="00AEC3"/>
                </a:solidFill>
                <a:latin typeface="Encode Sans"/>
                <a:ea typeface="Encode Sans"/>
                <a:cs typeface="Encode Sans"/>
                <a:sym typeface="Encode Sans"/>
              </a:rPr>
              <a:t>SAMO 2025</a:t>
            </a:r>
            <a:endParaRPr b="1" sz="3000">
              <a:solidFill>
                <a:srgbClr val="00AEC3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0"/>
          <p:cNvSpPr txBox="1"/>
          <p:nvPr/>
        </p:nvSpPr>
        <p:spPr>
          <a:xfrm>
            <a:off x="4831300" y="7903800"/>
            <a:ext cx="10533600" cy="23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just">
              <a:lnSpc>
                <a:spcPct val="11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Al  hacer  clic  en  el  icono  del diskette    se    abrirán    las opciones de descarga: </a:t>
            </a:r>
            <a:r>
              <a:rPr b="1" lang="en-US" sz="20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Deberán  descargar  el  archivo en formatos PDF y EXCEL.</a:t>
            </a:r>
            <a:endParaRPr b="1" sz="20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12700" marR="5080" rtl="0" algn="just">
              <a:lnSpc>
                <a:spcPct val="11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solidFill>
                  <a:schemeClr val="lt1"/>
                </a:solidFill>
                <a:highlight>
                  <a:srgbClr val="00AEC3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Nota: Deben agregarse al expediente tal como se descargan en sistema, sin alteraciones ni modificaciones. Los datos plasmados en el Excel y el PDF deben coincidir.</a:t>
            </a:r>
            <a:endParaRPr sz="1800">
              <a:solidFill>
                <a:schemeClr val="lt1"/>
              </a:solidFill>
              <a:highlight>
                <a:srgbClr val="00AEC3"/>
              </a:highlight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12700" marR="5080" rtl="0" algn="just">
              <a:lnSpc>
                <a:spcPct val="11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12700" marR="5080" rtl="0" algn="just">
              <a:lnSpc>
                <a:spcPct val="11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50"/>
          </a:p>
        </p:txBody>
      </p:sp>
      <p:grpSp>
        <p:nvGrpSpPr>
          <p:cNvPr id="124" name="Google Shape;124;p10"/>
          <p:cNvGrpSpPr/>
          <p:nvPr/>
        </p:nvGrpSpPr>
        <p:grpSpPr>
          <a:xfrm>
            <a:off x="4831300" y="849450"/>
            <a:ext cx="8886476" cy="6802799"/>
            <a:chOff x="4831300" y="849450"/>
            <a:chExt cx="8886476" cy="6802799"/>
          </a:xfrm>
        </p:grpSpPr>
        <p:grpSp>
          <p:nvGrpSpPr>
            <p:cNvPr id="125" name="Google Shape;125;p10"/>
            <p:cNvGrpSpPr/>
            <p:nvPr/>
          </p:nvGrpSpPr>
          <p:grpSpPr>
            <a:xfrm>
              <a:off x="4831300" y="849450"/>
              <a:ext cx="8886476" cy="6802799"/>
              <a:chOff x="7980034" y="1924035"/>
              <a:chExt cx="9163205" cy="7014641"/>
            </a:xfrm>
          </p:grpSpPr>
          <p:pic>
            <p:nvPicPr>
              <p:cNvPr id="126" name="Google Shape;126;p10"/>
              <p:cNvPicPr preferRelativeResize="0"/>
              <p:nvPr/>
            </p:nvPicPr>
            <p:blipFill rotWithShape="1">
              <a:blip r:embed="rId3">
                <a:alphaModFix/>
              </a:blip>
              <a:srcRect b="21210" l="0" r="37445" t="1263"/>
              <a:stretch/>
            </p:blipFill>
            <p:spPr>
              <a:xfrm>
                <a:off x="7980034" y="1924035"/>
                <a:ext cx="9163205" cy="701464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7" name="Google Shape;127;p10"/>
              <p:cNvSpPr/>
              <p:nvPr/>
            </p:nvSpPr>
            <p:spPr>
              <a:xfrm>
                <a:off x="12531904" y="3247902"/>
                <a:ext cx="662304" cy="1365885"/>
              </a:xfrm>
              <a:custGeom>
                <a:rect b="b" l="l" r="r" t="t"/>
                <a:pathLst>
                  <a:path extrusionOk="0" h="1365885" w="662304">
                    <a:moveTo>
                      <a:pt x="662012" y="826909"/>
                    </a:moveTo>
                    <a:lnTo>
                      <a:pt x="400989" y="864984"/>
                    </a:lnTo>
                    <a:lnTo>
                      <a:pt x="478485" y="930249"/>
                    </a:lnTo>
                    <a:lnTo>
                      <a:pt x="0" y="1260843"/>
                    </a:lnTo>
                    <a:lnTo>
                      <a:pt x="79616" y="1365808"/>
                    </a:lnTo>
                    <a:lnTo>
                      <a:pt x="521550" y="969378"/>
                    </a:lnTo>
                    <a:lnTo>
                      <a:pt x="561162" y="1048600"/>
                    </a:lnTo>
                    <a:lnTo>
                      <a:pt x="662012" y="826909"/>
                    </a:lnTo>
                    <a:close/>
                  </a:path>
                  <a:path extrusionOk="0" h="1365885" w="662304">
                    <a:moveTo>
                      <a:pt x="662012" y="0"/>
                    </a:moveTo>
                    <a:lnTo>
                      <a:pt x="400989" y="38074"/>
                    </a:lnTo>
                    <a:lnTo>
                      <a:pt x="478485" y="103339"/>
                    </a:lnTo>
                    <a:lnTo>
                      <a:pt x="0" y="433933"/>
                    </a:lnTo>
                    <a:lnTo>
                      <a:pt x="79616" y="538899"/>
                    </a:lnTo>
                    <a:lnTo>
                      <a:pt x="521550" y="142481"/>
                    </a:lnTo>
                    <a:lnTo>
                      <a:pt x="561162" y="221703"/>
                    </a:lnTo>
                    <a:lnTo>
                      <a:pt x="662012" y="0"/>
                    </a:lnTo>
                    <a:close/>
                  </a:path>
                </a:pathLst>
              </a:custGeom>
              <a:solidFill>
                <a:srgbClr val="DB0000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57"/>
              </a:p>
            </p:txBody>
          </p:sp>
        </p:grpSp>
        <p:sp>
          <p:nvSpPr>
            <p:cNvPr id="128" name="Google Shape;128;p10"/>
            <p:cNvSpPr/>
            <p:nvPr/>
          </p:nvSpPr>
          <p:spPr>
            <a:xfrm>
              <a:off x="10416463" y="1440604"/>
              <a:ext cx="1128188" cy="748841"/>
            </a:xfrm>
            <a:custGeom>
              <a:rect b="b" l="l" r="r" t="t"/>
              <a:pathLst>
                <a:path extrusionOk="0" h="772160" w="1163320">
                  <a:moveTo>
                    <a:pt x="130296" y="228417"/>
                  </a:moveTo>
                  <a:lnTo>
                    <a:pt x="126051" y="235213"/>
                  </a:lnTo>
                  <a:lnTo>
                    <a:pt x="120089" y="239963"/>
                  </a:lnTo>
                  <a:lnTo>
                    <a:pt x="112820" y="242011"/>
                  </a:lnTo>
                  <a:lnTo>
                    <a:pt x="104653" y="240701"/>
                  </a:lnTo>
                  <a:lnTo>
                    <a:pt x="12945" y="207725"/>
                  </a:lnTo>
                  <a:lnTo>
                    <a:pt x="6420" y="203787"/>
                  </a:lnTo>
                  <a:lnTo>
                    <a:pt x="2551" y="197995"/>
                  </a:lnTo>
                  <a:lnTo>
                    <a:pt x="0" y="190094"/>
                  </a:lnTo>
                  <a:lnTo>
                    <a:pt x="1733" y="182526"/>
                  </a:lnTo>
                  <a:lnTo>
                    <a:pt x="5978" y="175730"/>
                  </a:lnTo>
                  <a:lnTo>
                    <a:pt x="11940" y="170980"/>
                  </a:lnTo>
                  <a:lnTo>
                    <a:pt x="19210" y="168932"/>
                  </a:lnTo>
                  <a:lnTo>
                    <a:pt x="27376" y="170242"/>
                  </a:lnTo>
                  <a:lnTo>
                    <a:pt x="118032" y="202506"/>
                  </a:lnTo>
                  <a:lnTo>
                    <a:pt x="125620" y="207139"/>
                  </a:lnTo>
                  <a:lnTo>
                    <a:pt x="129481" y="212943"/>
                  </a:lnTo>
                  <a:lnTo>
                    <a:pt x="132030" y="220848"/>
                  </a:lnTo>
                  <a:lnTo>
                    <a:pt x="130296" y="228417"/>
                  </a:lnTo>
                  <a:close/>
                </a:path>
                <a:path extrusionOk="0" h="772160" w="1163320">
                  <a:moveTo>
                    <a:pt x="222921" y="125694"/>
                  </a:moveTo>
                  <a:lnTo>
                    <a:pt x="218820" y="132258"/>
                  </a:lnTo>
                  <a:lnTo>
                    <a:pt x="212689" y="137278"/>
                  </a:lnTo>
                  <a:lnTo>
                    <a:pt x="204219" y="138851"/>
                  </a:lnTo>
                  <a:lnTo>
                    <a:pt x="197167" y="138154"/>
                  </a:lnTo>
                  <a:lnTo>
                    <a:pt x="192767" y="135610"/>
                  </a:lnTo>
                  <a:lnTo>
                    <a:pt x="190566" y="134338"/>
                  </a:lnTo>
                  <a:lnTo>
                    <a:pt x="185604" y="127899"/>
                  </a:lnTo>
                  <a:lnTo>
                    <a:pt x="142920" y="40418"/>
                  </a:lnTo>
                  <a:lnTo>
                    <a:pt x="141535" y="33048"/>
                  </a:lnTo>
                  <a:lnTo>
                    <a:pt x="142046" y="25038"/>
                  </a:lnTo>
                  <a:lnTo>
                    <a:pt x="146139" y="18487"/>
                  </a:lnTo>
                  <a:lnTo>
                    <a:pt x="152266" y="13473"/>
                  </a:lnTo>
                  <a:lnTo>
                    <a:pt x="160736" y="11900"/>
                  </a:lnTo>
                  <a:lnTo>
                    <a:pt x="167788" y="12597"/>
                  </a:lnTo>
                  <a:lnTo>
                    <a:pt x="174389" y="16413"/>
                  </a:lnTo>
                  <a:lnTo>
                    <a:pt x="179351" y="22852"/>
                  </a:lnTo>
                  <a:lnTo>
                    <a:pt x="222059" y="110293"/>
                  </a:lnTo>
                  <a:lnTo>
                    <a:pt x="223441" y="117670"/>
                  </a:lnTo>
                  <a:lnTo>
                    <a:pt x="222921" y="125694"/>
                  </a:lnTo>
                  <a:close/>
                </a:path>
                <a:path extrusionOk="0" h="772160" w="1163320">
                  <a:moveTo>
                    <a:pt x="135563" y="366205"/>
                  </a:moveTo>
                  <a:lnTo>
                    <a:pt x="131471" y="372756"/>
                  </a:lnTo>
                  <a:lnTo>
                    <a:pt x="125343" y="377770"/>
                  </a:lnTo>
                  <a:lnTo>
                    <a:pt x="38654" y="420655"/>
                  </a:lnTo>
                  <a:lnTo>
                    <a:pt x="30184" y="422228"/>
                  </a:lnTo>
                  <a:lnTo>
                    <a:pt x="23133" y="421531"/>
                  </a:lnTo>
                  <a:lnTo>
                    <a:pt x="16532" y="417715"/>
                  </a:lnTo>
                  <a:lnTo>
                    <a:pt x="11570" y="411275"/>
                  </a:lnTo>
                  <a:lnTo>
                    <a:pt x="9108" y="403231"/>
                  </a:lnTo>
                  <a:lnTo>
                    <a:pt x="10696" y="395895"/>
                  </a:lnTo>
                  <a:lnTo>
                    <a:pt x="14789" y="389343"/>
                  </a:lnTo>
                  <a:lnTo>
                    <a:pt x="20916" y="384330"/>
                  </a:lnTo>
                  <a:lnTo>
                    <a:pt x="107581" y="341484"/>
                  </a:lnTo>
                  <a:lnTo>
                    <a:pt x="116061" y="339894"/>
                  </a:lnTo>
                  <a:lnTo>
                    <a:pt x="123115" y="340588"/>
                  </a:lnTo>
                  <a:lnTo>
                    <a:pt x="129717" y="344402"/>
                  </a:lnTo>
                  <a:lnTo>
                    <a:pt x="134689" y="350824"/>
                  </a:lnTo>
                  <a:lnTo>
                    <a:pt x="137152" y="358868"/>
                  </a:lnTo>
                  <a:lnTo>
                    <a:pt x="135563" y="366205"/>
                  </a:lnTo>
                  <a:close/>
                </a:path>
                <a:path extrusionOk="0" h="772160" w="1163320">
                  <a:moveTo>
                    <a:pt x="356259" y="118398"/>
                  </a:moveTo>
                  <a:lnTo>
                    <a:pt x="352014" y="125194"/>
                  </a:lnTo>
                  <a:lnTo>
                    <a:pt x="346052" y="129944"/>
                  </a:lnTo>
                  <a:lnTo>
                    <a:pt x="338782" y="131992"/>
                  </a:lnTo>
                  <a:lnTo>
                    <a:pt x="330616" y="130682"/>
                  </a:lnTo>
                  <a:lnTo>
                    <a:pt x="324091" y="126744"/>
                  </a:lnTo>
                  <a:lnTo>
                    <a:pt x="319145" y="120279"/>
                  </a:lnTo>
                  <a:lnTo>
                    <a:pt x="317670" y="113052"/>
                  </a:lnTo>
                  <a:lnTo>
                    <a:pt x="318327" y="104810"/>
                  </a:lnTo>
                  <a:lnTo>
                    <a:pt x="351352" y="13593"/>
                  </a:lnTo>
                  <a:lnTo>
                    <a:pt x="355598" y="6797"/>
                  </a:lnTo>
                  <a:lnTo>
                    <a:pt x="361560" y="2048"/>
                  </a:lnTo>
                  <a:lnTo>
                    <a:pt x="368829" y="0"/>
                  </a:lnTo>
                  <a:lnTo>
                    <a:pt x="376996" y="1309"/>
                  </a:lnTo>
                  <a:lnTo>
                    <a:pt x="383520" y="5247"/>
                  </a:lnTo>
                  <a:lnTo>
                    <a:pt x="388466" y="11712"/>
                  </a:lnTo>
                  <a:lnTo>
                    <a:pt x="389941" y="18939"/>
                  </a:lnTo>
                  <a:lnTo>
                    <a:pt x="389285" y="27181"/>
                  </a:lnTo>
                  <a:lnTo>
                    <a:pt x="356259" y="118398"/>
                  </a:lnTo>
                  <a:close/>
                </a:path>
                <a:path extrusionOk="0" h="772160" w="1163320">
                  <a:moveTo>
                    <a:pt x="641526" y="565439"/>
                  </a:moveTo>
                  <a:lnTo>
                    <a:pt x="629225" y="585129"/>
                  </a:lnTo>
                  <a:lnTo>
                    <a:pt x="619566" y="579019"/>
                  </a:lnTo>
                  <a:lnTo>
                    <a:pt x="608843" y="572212"/>
                  </a:lnTo>
                  <a:lnTo>
                    <a:pt x="248083" y="346691"/>
                  </a:lnTo>
                  <a:lnTo>
                    <a:pt x="215198" y="313039"/>
                  </a:lnTo>
                  <a:lnTo>
                    <a:pt x="208059" y="271731"/>
                  </a:lnTo>
                  <a:lnTo>
                    <a:pt x="213327" y="251314"/>
                  </a:lnTo>
                  <a:lnTo>
                    <a:pt x="223586" y="232494"/>
                  </a:lnTo>
                  <a:lnTo>
                    <a:pt x="241581" y="215674"/>
                  </a:lnTo>
                  <a:lnTo>
                    <a:pt x="264243" y="205766"/>
                  </a:lnTo>
                  <a:lnTo>
                    <a:pt x="267471" y="205393"/>
                  </a:lnTo>
                  <a:lnTo>
                    <a:pt x="241332" y="247234"/>
                  </a:lnTo>
                  <a:lnTo>
                    <a:pt x="232339" y="264028"/>
                  </a:lnTo>
                  <a:lnTo>
                    <a:pt x="238389" y="307077"/>
                  </a:lnTo>
                  <a:lnTo>
                    <a:pt x="255926" y="324549"/>
                  </a:lnTo>
                  <a:lnTo>
                    <a:pt x="641526" y="565439"/>
                  </a:lnTo>
                  <a:close/>
                </a:path>
                <a:path extrusionOk="0" h="772160" w="1163320">
                  <a:moveTo>
                    <a:pt x="525227" y="353698"/>
                  </a:moveTo>
                  <a:lnTo>
                    <a:pt x="517798" y="358397"/>
                  </a:lnTo>
                  <a:lnTo>
                    <a:pt x="509431" y="357409"/>
                  </a:lnTo>
                  <a:lnTo>
                    <a:pt x="316631" y="236964"/>
                  </a:lnTo>
                  <a:lnTo>
                    <a:pt x="306563" y="231507"/>
                  </a:lnTo>
                  <a:lnTo>
                    <a:pt x="295611" y="227465"/>
                  </a:lnTo>
                  <a:lnTo>
                    <a:pt x="284649" y="225836"/>
                  </a:lnTo>
                  <a:lnTo>
                    <a:pt x="273476" y="226942"/>
                  </a:lnTo>
                  <a:lnTo>
                    <a:pt x="255403" y="234299"/>
                  </a:lnTo>
                  <a:lnTo>
                    <a:pt x="241332" y="247234"/>
                  </a:lnTo>
                  <a:lnTo>
                    <a:pt x="267471" y="205393"/>
                  </a:lnTo>
                  <a:lnTo>
                    <a:pt x="312162" y="208163"/>
                  </a:lnTo>
                  <a:lnTo>
                    <a:pt x="475466" y="308706"/>
                  </a:lnTo>
                  <a:lnTo>
                    <a:pt x="531926" y="218329"/>
                  </a:lnTo>
                  <a:lnTo>
                    <a:pt x="535206" y="217872"/>
                  </a:lnTo>
                  <a:lnTo>
                    <a:pt x="499920" y="274356"/>
                  </a:lnTo>
                  <a:lnTo>
                    <a:pt x="497261" y="297788"/>
                  </a:lnTo>
                  <a:lnTo>
                    <a:pt x="504361" y="319982"/>
                  </a:lnTo>
                  <a:lnTo>
                    <a:pt x="521708" y="337758"/>
                  </a:lnTo>
                  <a:lnTo>
                    <a:pt x="526211" y="344932"/>
                  </a:lnTo>
                  <a:lnTo>
                    <a:pt x="525227" y="353698"/>
                  </a:lnTo>
                  <a:close/>
                </a:path>
                <a:path extrusionOk="0" h="772160" w="1163320">
                  <a:moveTo>
                    <a:pt x="208340" y="549336"/>
                  </a:moveTo>
                  <a:lnTo>
                    <a:pt x="204095" y="556131"/>
                  </a:lnTo>
                  <a:lnTo>
                    <a:pt x="198133" y="560881"/>
                  </a:lnTo>
                  <a:lnTo>
                    <a:pt x="189786" y="562256"/>
                  </a:lnTo>
                  <a:lnTo>
                    <a:pt x="182697" y="561620"/>
                  </a:lnTo>
                  <a:lnTo>
                    <a:pt x="175095" y="557009"/>
                  </a:lnTo>
                  <a:lnTo>
                    <a:pt x="171226" y="551216"/>
                  </a:lnTo>
                  <a:lnTo>
                    <a:pt x="168674" y="543316"/>
                  </a:lnTo>
                  <a:lnTo>
                    <a:pt x="170408" y="535747"/>
                  </a:lnTo>
                  <a:lnTo>
                    <a:pt x="202356" y="443857"/>
                  </a:lnTo>
                  <a:lnTo>
                    <a:pt x="206602" y="437062"/>
                  </a:lnTo>
                  <a:lnTo>
                    <a:pt x="213641" y="432985"/>
                  </a:lnTo>
                  <a:lnTo>
                    <a:pt x="220910" y="430937"/>
                  </a:lnTo>
                  <a:lnTo>
                    <a:pt x="229077" y="432246"/>
                  </a:lnTo>
                  <a:lnTo>
                    <a:pt x="235601" y="436184"/>
                  </a:lnTo>
                  <a:lnTo>
                    <a:pt x="240547" y="442649"/>
                  </a:lnTo>
                  <a:lnTo>
                    <a:pt x="242022" y="449877"/>
                  </a:lnTo>
                  <a:lnTo>
                    <a:pt x="240288" y="457446"/>
                  </a:lnTo>
                  <a:lnTo>
                    <a:pt x="208340" y="549336"/>
                  </a:lnTo>
                  <a:close/>
                </a:path>
                <a:path extrusionOk="0" h="772160" w="1163320">
                  <a:moveTo>
                    <a:pt x="531926" y="218329"/>
                  </a:moveTo>
                  <a:lnTo>
                    <a:pt x="475466" y="308706"/>
                  </a:lnTo>
                  <a:lnTo>
                    <a:pt x="474883" y="304845"/>
                  </a:lnTo>
                  <a:lnTo>
                    <a:pt x="474423" y="300787"/>
                  </a:lnTo>
                  <a:lnTo>
                    <a:pt x="474086" y="296533"/>
                  </a:lnTo>
                  <a:lnTo>
                    <a:pt x="474336" y="279354"/>
                  </a:lnTo>
                  <a:lnTo>
                    <a:pt x="498422" y="236005"/>
                  </a:lnTo>
                  <a:lnTo>
                    <a:pt x="531926" y="218329"/>
                  </a:lnTo>
                  <a:close/>
                </a:path>
                <a:path extrusionOk="0" h="772160" w="1163320">
                  <a:moveTo>
                    <a:pt x="634830" y="269340"/>
                  </a:moveTo>
                  <a:lnTo>
                    <a:pt x="628478" y="274712"/>
                  </a:lnTo>
                  <a:lnTo>
                    <a:pt x="620111" y="273723"/>
                  </a:lnTo>
                  <a:lnTo>
                    <a:pt x="578130" y="247441"/>
                  </a:lnTo>
                  <a:lnTo>
                    <a:pt x="573652" y="245020"/>
                  </a:lnTo>
                  <a:lnTo>
                    <a:pt x="572533" y="244415"/>
                  </a:lnTo>
                  <a:lnTo>
                    <a:pt x="565324" y="241573"/>
                  </a:lnTo>
                  <a:lnTo>
                    <a:pt x="551701" y="239409"/>
                  </a:lnTo>
                  <a:lnTo>
                    <a:pt x="537515" y="240544"/>
                  </a:lnTo>
                  <a:lnTo>
                    <a:pt x="525210" y="245858"/>
                  </a:lnTo>
                  <a:lnTo>
                    <a:pt x="512927" y="253535"/>
                  </a:lnTo>
                  <a:lnTo>
                    <a:pt x="535206" y="217872"/>
                  </a:lnTo>
                  <a:lnTo>
                    <a:pt x="548327" y="216046"/>
                  </a:lnTo>
                  <a:lnTo>
                    <a:pt x="566678" y="217831"/>
                  </a:lnTo>
                  <a:lnTo>
                    <a:pt x="573292" y="219230"/>
                  </a:lnTo>
                  <a:lnTo>
                    <a:pt x="580319" y="222364"/>
                  </a:lnTo>
                  <a:lnTo>
                    <a:pt x="583697" y="224146"/>
                  </a:lnTo>
                  <a:lnTo>
                    <a:pt x="584824" y="224741"/>
                  </a:lnTo>
                  <a:lnTo>
                    <a:pt x="585950" y="225335"/>
                  </a:lnTo>
                  <a:lnTo>
                    <a:pt x="642405" y="134965"/>
                  </a:lnTo>
                  <a:lnTo>
                    <a:pt x="645707" y="134474"/>
                  </a:lnTo>
                  <a:lnTo>
                    <a:pt x="610611" y="190654"/>
                  </a:lnTo>
                  <a:lnTo>
                    <a:pt x="607944" y="214098"/>
                  </a:lnTo>
                  <a:lnTo>
                    <a:pt x="615041" y="236296"/>
                  </a:lnTo>
                  <a:lnTo>
                    <a:pt x="632388" y="254072"/>
                  </a:lnTo>
                  <a:lnTo>
                    <a:pt x="636891" y="261246"/>
                  </a:lnTo>
                  <a:lnTo>
                    <a:pt x="634830" y="269340"/>
                  </a:lnTo>
                  <a:close/>
                </a:path>
                <a:path extrusionOk="0" h="772160" w="1163320">
                  <a:moveTo>
                    <a:pt x="642405" y="134965"/>
                  </a:moveTo>
                  <a:lnTo>
                    <a:pt x="585950" y="225335"/>
                  </a:lnTo>
                  <a:lnTo>
                    <a:pt x="585416" y="221395"/>
                  </a:lnTo>
                  <a:lnTo>
                    <a:pt x="585005" y="217259"/>
                  </a:lnTo>
                  <a:lnTo>
                    <a:pt x="584741" y="212887"/>
                  </a:lnTo>
                  <a:lnTo>
                    <a:pt x="584884" y="195880"/>
                  </a:lnTo>
                  <a:lnTo>
                    <a:pt x="608611" y="153105"/>
                  </a:lnTo>
                  <a:lnTo>
                    <a:pt x="642405" y="134965"/>
                  </a:lnTo>
                  <a:close/>
                </a:path>
                <a:path extrusionOk="0" h="772160" w="1163320">
                  <a:moveTo>
                    <a:pt x="745510" y="185654"/>
                  </a:moveTo>
                  <a:lnTo>
                    <a:pt x="739158" y="191027"/>
                  </a:lnTo>
                  <a:lnTo>
                    <a:pt x="729714" y="189365"/>
                  </a:lnTo>
                  <a:lnTo>
                    <a:pt x="688814" y="163748"/>
                  </a:lnTo>
                  <a:lnTo>
                    <a:pt x="686578" y="162534"/>
                  </a:lnTo>
                  <a:lnTo>
                    <a:pt x="685460" y="161927"/>
                  </a:lnTo>
                  <a:lnTo>
                    <a:pt x="684341" y="161320"/>
                  </a:lnTo>
                  <a:lnTo>
                    <a:pt x="683223" y="160713"/>
                  </a:lnTo>
                  <a:lnTo>
                    <a:pt x="676028" y="157848"/>
                  </a:lnTo>
                  <a:lnTo>
                    <a:pt x="662402" y="155689"/>
                  </a:lnTo>
                  <a:lnTo>
                    <a:pt x="648210" y="156834"/>
                  </a:lnTo>
                  <a:lnTo>
                    <a:pt x="634828" y="161477"/>
                  </a:lnTo>
                  <a:lnTo>
                    <a:pt x="623631" y="169811"/>
                  </a:lnTo>
                  <a:lnTo>
                    <a:pt x="645707" y="134474"/>
                  </a:lnTo>
                  <a:lnTo>
                    <a:pt x="658913" y="132511"/>
                  </a:lnTo>
                  <a:lnTo>
                    <a:pt x="677334" y="134185"/>
                  </a:lnTo>
                  <a:lnTo>
                    <a:pt x="683922" y="135623"/>
                  </a:lnTo>
                  <a:lnTo>
                    <a:pt x="689873" y="138084"/>
                  </a:lnTo>
                  <a:lnTo>
                    <a:pt x="695463" y="141121"/>
                  </a:lnTo>
                  <a:lnTo>
                    <a:pt x="696581" y="141728"/>
                  </a:lnTo>
                  <a:lnTo>
                    <a:pt x="752923" y="51539"/>
                  </a:lnTo>
                  <a:lnTo>
                    <a:pt x="754674" y="51134"/>
                  </a:lnTo>
                  <a:lnTo>
                    <a:pt x="722603" y="102470"/>
                  </a:lnTo>
                  <a:lnTo>
                    <a:pt x="717109" y="120853"/>
                  </a:lnTo>
                  <a:lnTo>
                    <a:pt x="718989" y="139417"/>
                  </a:lnTo>
                  <a:lnTo>
                    <a:pt x="727792" y="156486"/>
                  </a:lnTo>
                  <a:lnTo>
                    <a:pt x="741991" y="169714"/>
                  </a:lnTo>
                  <a:lnTo>
                    <a:pt x="747571" y="177561"/>
                  </a:lnTo>
                  <a:lnTo>
                    <a:pt x="745510" y="185654"/>
                  </a:lnTo>
                  <a:close/>
                </a:path>
                <a:path extrusionOk="0" h="772160" w="1163320">
                  <a:moveTo>
                    <a:pt x="752923" y="51539"/>
                  </a:moveTo>
                  <a:lnTo>
                    <a:pt x="696581" y="141728"/>
                  </a:lnTo>
                  <a:lnTo>
                    <a:pt x="694175" y="121609"/>
                  </a:lnTo>
                  <a:lnTo>
                    <a:pt x="697323" y="102188"/>
                  </a:lnTo>
                  <a:lnTo>
                    <a:pt x="705502" y="84302"/>
                  </a:lnTo>
                  <a:lnTo>
                    <a:pt x="718189" y="68786"/>
                  </a:lnTo>
                  <a:lnTo>
                    <a:pt x="738918" y="54782"/>
                  </a:lnTo>
                  <a:lnTo>
                    <a:pt x="752923" y="51539"/>
                  </a:lnTo>
                  <a:close/>
                </a:path>
                <a:path extrusionOk="0" h="772160" w="1163320">
                  <a:moveTo>
                    <a:pt x="1162802" y="392593"/>
                  </a:moveTo>
                  <a:lnTo>
                    <a:pt x="1112604" y="472947"/>
                  </a:lnTo>
                  <a:lnTo>
                    <a:pt x="1122893" y="454079"/>
                  </a:lnTo>
                  <a:lnTo>
                    <a:pt x="1130886" y="434094"/>
                  </a:lnTo>
                  <a:lnTo>
                    <a:pt x="1136432" y="413231"/>
                  </a:lnTo>
                  <a:lnTo>
                    <a:pt x="1140130" y="376150"/>
                  </a:lnTo>
                  <a:lnTo>
                    <a:pt x="1134813" y="339118"/>
                  </a:lnTo>
                  <a:lnTo>
                    <a:pt x="1097786" y="273743"/>
                  </a:lnTo>
                  <a:lnTo>
                    <a:pt x="1066296" y="247446"/>
                  </a:lnTo>
                  <a:lnTo>
                    <a:pt x="798388" y="79437"/>
                  </a:lnTo>
                  <a:lnTo>
                    <a:pt x="777390" y="72299"/>
                  </a:lnTo>
                  <a:lnTo>
                    <a:pt x="755382" y="73970"/>
                  </a:lnTo>
                  <a:lnTo>
                    <a:pt x="735661" y="83964"/>
                  </a:lnTo>
                  <a:lnTo>
                    <a:pt x="722603" y="102470"/>
                  </a:lnTo>
                  <a:lnTo>
                    <a:pt x="754674" y="51134"/>
                  </a:lnTo>
                  <a:lnTo>
                    <a:pt x="763427" y="49107"/>
                  </a:lnTo>
                  <a:lnTo>
                    <a:pt x="787904" y="50676"/>
                  </a:lnTo>
                  <a:lnTo>
                    <a:pt x="810689" y="59747"/>
                  </a:lnTo>
                  <a:lnTo>
                    <a:pt x="1013183" y="186248"/>
                  </a:lnTo>
                  <a:lnTo>
                    <a:pt x="1052115" y="210221"/>
                  </a:lnTo>
                  <a:lnTo>
                    <a:pt x="1091000" y="236665"/>
                  </a:lnTo>
                  <a:lnTo>
                    <a:pt x="1122033" y="266092"/>
                  </a:lnTo>
                  <a:lnTo>
                    <a:pt x="1145719" y="302485"/>
                  </a:lnTo>
                  <a:lnTo>
                    <a:pt x="1158212" y="340014"/>
                  </a:lnTo>
                  <a:lnTo>
                    <a:pt x="1163157" y="380040"/>
                  </a:lnTo>
                  <a:lnTo>
                    <a:pt x="1162802" y="392593"/>
                  </a:lnTo>
                  <a:close/>
                </a:path>
                <a:path extrusionOk="0" h="772160" w="1163320">
                  <a:moveTo>
                    <a:pt x="1131513" y="485825"/>
                  </a:moveTo>
                  <a:lnTo>
                    <a:pt x="1106941" y="525158"/>
                  </a:lnTo>
                  <a:lnTo>
                    <a:pt x="1065905" y="583655"/>
                  </a:lnTo>
                  <a:lnTo>
                    <a:pt x="1050997" y="602725"/>
                  </a:lnTo>
                  <a:lnTo>
                    <a:pt x="1037173" y="622456"/>
                  </a:lnTo>
                  <a:lnTo>
                    <a:pt x="1031104" y="632171"/>
                  </a:lnTo>
                  <a:lnTo>
                    <a:pt x="1023951" y="641223"/>
                  </a:lnTo>
                  <a:lnTo>
                    <a:pt x="1017889" y="650927"/>
                  </a:lnTo>
                  <a:lnTo>
                    <a:pt x="1009708" y="659229"/>
                  </a:lnTo>
                  <a:lnTo>
                    <a:pt x="1003377" y="666965"/>
                  </a:lnTo>
                  <a:lnTo>
                    <a:pt x="995229" y="672818"/>
                  </a:lnTo>
                  <a:lnTo>
                    <a:pt x="986307" y="677512"/>
                  </a:lnTo>
                  <a:lnTo>
                    <a:pt x="976579" y="681098"/>
                  </a:lnTo>
                  <a:lnTo>
                    <a:pt x="967234" y="684071"/>
                  </a:lnTo>
                  <a:lnTo>
                    <a:pt x="956976" y="686111"/>
                  </a:lnTo>
                  <a:lnTo>
                    <a:pt x="947872" y="688697"/>
                  </a:lnTo>
                  <a:lnTo>
                    <a:pt x="937685" y="690622"/>
                  </a:lnTo>
                  <a:lnTo>
                    <a:pt x="613303" y="766423"/>
                  </a:lnTo>
                  <a:lnTo>
                    <a:pt x="599771" y="768907"/>
                  </a:lnTo>
                  <a:lnTo>
                    <a:pt x="587678" y="771486"/>
                  </a:lnTo>
                  <a:lnTo>
                    <a:pt x="574053" y="771723"/>
                  </a:lnTo>
                  <a:lnTo>
                    <a:pt x="561309" y="770550"/>
                  </a:lnTo>
                  <a:lnTo>
                    <a:pt x="544105" y="764531"/>
                  </a:lnTo>
                  <a:lnTo>
                    <a:pt x="536614" y="759741"/>
                  </a:lnTo>
                  <a:lnTo>
                    <a:pt x="529124" y="754952"/>
                  </a:lnTo>
                  <a:lnTo>
                    <a:pt x="517376" y="742597"/>
                  </a:lnTo>
                  <a:lnTo>
                    <a:pt x="507712" y="726905"/>
                  </a:lnTo>
                  <a:lnTo>
                    <a:pt x="502645" y="706252"/>
                  </a:lnTo>
                  <a:lnTo>
                    <a:pt x="502599" y="684752"/>
                  </a:lnTo>
                  <a:lnTo>
                    <a:pt x="509173" y="664641"/>
                  </a:lnTo>
                  <a:lnTo>
                    <a:pt x="539532" y="632824"/>
                  </a:lnTo>
                  <a:lnTo>
                    <a:pt x="559694" y="622122"/>
                  </a:lnTo>
                  <a:lnTo>
                    <a:pt x="563969" y="620073"/>
                  </a:lnTo>
                  <a:lnTo>
                    <a:pt x="528140" y="677426"/>
                  </a:lnTo>
                  <a:lnTo>
                    <a:pt x="525406" y="686596"/>
                  </a:lnTo>
                  <a:lnTo>
                    <a:pt x="524599" y="702271"/>
                  </a:lnTo>
                  <a:lnTo>
                    <a:pt x="528703" y="717274"/>
                  </a:lnTo>
                  <a:lnTo>
                    <a:pt x="536941" y="730454"/>
                  </a:lnTo>
                  <a:lnTo>
                    <a:pt x="548535" y="740660"/>
                  </a:lnTo>
                  <a:lnTo>
                    <a:pt x="554100" y="743736"/>
                  </a:lnTo>
                  <a:lnTo>
                    <a:pt x="555213" y="744352"/>
                  </a:lnTo>
                  <a:lnTo>
                    <a:pt x="561316" y="746568"/>
                  </a:lnTo>
                  <a:lnTo>
                    <a:pt x="568993" y="748661"/>
                  </a:lnTo>
                  <a:lnTo>
                    <a:pt x="576086" y="749293"/>
                  </a:lnTo>
                  <a:lnTo>
                    <a:pt x="583436" y="749513"/>
                  </a:lnTo>
                  <a:lnTo>
                    <a:pt x="590396" y="747960"/>
                  </a:lnTo>
                  <a:lnTo>
                    <a:pt x="934213" y="667417"/>
                  </a:lnTo>
                  <a:lnTo>
                    <a:pt x="944179" y="665845"/>
                  </a:lnTo>
                  <a:lnTo>
                    <a:pt x="986518" y="650807"/>
                  </a:lnTo>
                  <a:lnTo>
                    <a:pt x="1009983" y="620436"/>
                  </a:lnTo>
                  <a:lnTo>
                    <a:pt x="1016810" y="611905"/>
                  </a:lnTo>
                  <a:lnTo>
                    <a:pt x="1022548" y="602720"/>
                  </a:lnTo>
                  <a:lnTo>
                    <a:pt x="1036834" y="584646"/>
                  </a:lnTo>
                  <a:lnTo>
                    <a:pt x="1089253" y="510326"/>
                  </a:lnTo>
                  <a:lnTo>
                    <a:pt x="1162802" y="392593"/>
                  </a:lnTo>
                  <a:lnTo>
                    <a:pt x="1162518" y="402636"/>
                  </a:lnTo>
                  <a:lnTo>
                    <a:pt x="1158115" y="424065"/>
                  </a:lnTo>
                  <a:lnTo>
                    <a:pt x="1151122" y="444849"/>
                  </a:lnTo>
                  <a:lnTo>
                    <a:pt x="1142708" y="465508"/>
                  </a:lnTo>
                  <a:lnTo>
                    <a:pt x="1131513" y="485825"/>
                  </a:lnTo>
                  <a:close/>
                </a:path>
                <a:path extrusionOk="0" h="772160" w="1163320">
                  <a:moveTo>
                    <a:pt x="662363" y="592010"/>
                  </a:moveTo>
                  <a:lnTo>
                    <a:pt x="658145" y="596365"/>
                  </a:lnTo>
                  <a:lnTo>
                    <a:pt x="581847" y="636999"/>
                  </a:lnTo>
                  <a:lnTo>
                    <a:pt x="575546" y="639894"/>
                  </a:lnTo>
                  <a:lnTo>
                    <a:pt x="557771" y="649170"/>
                  </a:lnTo>
                  <a:lnTo>
                    <a:pt x="551496" y="652025"/>
                  </a:lnTo>
                  <a:lnTo>
                    <a:pt x="546101" y="655867"/>
                  </a:lnTo>
                  <a:lnTo>
                    <a:pt x="539141" y="662213"/>
                  </a:lnTo>
                  <a:lnTo>
                    <a:pt x="533116" y="669461"/>
                  </a:lnTo>
                  <a:lnTo>
                    <a:pt x="563969" y="620073"/>
                  </a:lnTo>
                  <a:lnTo>
                    <a:pt x="566107" y="619048"/>
                  </a:lnTo>
                  <a:lnTo>
                    <a:pt x="629225" y="585129"/>
                  </a:lnTo>
                  <a:lnTo>
                    <a:pt x="641526" y="565439"/>
                  </a:lnTo>
                  <a:lnTo>
                    <a:pt x="658760" y="576205"/>
                  </a:lnTo>
                  <a:lnTo>
                    <a:pt x="662192" y="580299"/>
                  </a:lnTo>
                  <a:lnTo>
                    <a:pt x="663193" y="585887"/>
                  </a:lnTo>
                  <a:lnTo>
                    <a:pt x="662363" y="5920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7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1"/>
          <p:cNvSpPr txBox="1"/>
          <p:nvPr/>
        </p:nvSpPr>
        <p:spPr>
          <a:xfrm>
            <a:off x="4263725" y="2259400"/>
            <a:ext cx="11748600" cy="78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8900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lt1"/>
                </a:solidFill>
                <a:highlight>
                  <a:srgbClr val="00AEC3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Requisitos</a:t>
            </a:r>
            <a:endParaRPr sz="2400">
              <a:solidFill>
                <a:schemeClr val="lt1"/>
              </a:solidFill>
              <a:highlight>
                <a:srgbClr val="00AEC3"/>
              </a:highlight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Al presentar la documentación, asegurate de cumplir con los siguientes puntos: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rgbClr val="00AEC3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Detalle de prestaciones: </a:t>
            </a: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La factura debe estar acompañada de un detalle completo de todas las prestaciones brindadas y facturadas.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rgbClr val="00AEC3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Acreditación de diferencias: </a:t>
            </a: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Si hay diferencias entre el importe original y el saldo, es necesario adjuntar la documentación que lo justifique (por ejemplo, una nota de débito o un comprobante de pago del tercero pagador).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rgbClr val="00AEC3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Fechas de presentación: </a:t>
            </a: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Las fechas de presentación de las facturas en las DECLARACIONES JURADAS deben coincidir exactamente con la fecha en que ingresaron al tercero pagador.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La documentación de facturación se puede presentar por las siguientes vías: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E81F76"/>
              </a:buClr>
              <a:buSzPts val="2400"/>
              <a:buChar char="●"/>
            </a:pPr>
            <a:r>
              <a:rPr b="1" lang="en-US" sz="2400">
                <a:solidFill>
                  <a:srgbClr val="E81F76"/>
                </a:solidFill>
                <a:latin typeface="Encode Sans"/>
                <a:ea typeface="Encode Sans"/>
                <a:cs typeface="Encode Sans"/>
                <a:sym typeface="Encode Sans"/>
              </a:rPr>
              <a:t>De forma presencial </a:t>
            </a:r>
            <a:r>
              <a:rPr lang="en-US" sz="24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(con el sello de la entidad).</a:t>
            </a:r>
            <a:endParaRPr sz="2400">
              <a:solidFill>
                <a:srgbClr val="E81F76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81F76"/>
              </a:buClr>
              <a:buSzPts val="2400"/>
              <a:buFont typeface="Encode Sans"/>
              <a:buChar char="●"/>
            </a:pPr>
            <a:r>
              <a:rPr b="1" lang="en-US" sz="2400">
                <a:solidFill>
                  <a:srgbClr val="E81F76"/>
                </a:solidFill>
                <a:latin typeface="Encode Sans"/>
                <a:ea typeface="Encode Sans"/>
                <a:cs typeface="Encode Sans"/>
                <a:sym typeface="Encode Sans"/>
              </a:rPr>
              <a:t>Por envío postal.</a:t>
            </a:r>
            <a:endParaRPr b="1" sz="2400">
              <a:solidFill>
                <a:srgbClr val="E81F76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81F76"/>
              </a:buClr>
              <a:buSzPts val="2400"/>
              <a:buFont typeface="Encode Sans"/>
              <a:buChar char="●"/>
            </a:pPr>
            <a:r>
              <a:rPr b="1" lang="en-US" sz="2400">
                <a:solidFill>
                  <a:srgbClr val="E81F76"/>
                </a:solidFill>
                <a:latin typeface="Encode Sans"/>
                <a:ea typeface="Encode Sans"/>
                <a:cs typeface="Encode Sans"/>
                <a:sym typeface="Encode Sans"/>
              </a:rPr>
              <a:t>Mediante cédula de notificación.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659765" marR="5080" rtl="0" algn="just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</p:txBody>
      </p:sp>
      <p:sp>
        <p:nvSpPr>
          <p:cNvPr id="134" name="Google Shape;134;p11"/>
          <p:cNvSpPr txBox="1"/>
          <p:nvPr/>
        </p:nvSpPr>
        <p:spPr>
          <a:xfrm>
            <a:off x="4263725" y="1089975"/>
            <a:ext cx="12007800" cy="9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3- </a:t>
            </a:r>
            <a:r>
              <a:rPr b="1" lang="en-US" sz="2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Presentación de la Documentación de Facturación (FACTURAS)</a:t>
            </a:r>
            <a:endParaRPr b="1" sz="28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95826" y="569625"/>
            <a:ext cx="5679859" cy="8004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0" name="Google Shape;140;p12"/>
          <p:cNvPicPr preferRelativeResize="0"/>
          <p:nvPr/>
        </p:nvPicPr>
        <p:blipFill rotWithShape="1">
          <a:blip r:embed="rId4">
            <a:alphaModFix/>
          </a:blip>
          <a:srcRect b="6349" l="0" r="0" t="0"/>
          <a:stretch/>
        </p:blipFill>
        <p:spPr>
          <a:xfrm>
            <a:off x="11275725" y="513413"/>
            <a:ext cx="5983575" cy="811717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1" name="Google Shape;141;p12"/>
          <p:cNvSpPr txBox="1"/>
          <p:nvPr/>
        </p:nvSpPr>
        <p:spPr>
          <a:xfrm>
            <a:off x="4495800" y="8820150"/>
            <a:ext cx="5679900" cy="87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highlight>
                  <a:srgbClr val="E81F76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Ejemplo de FACTURA</a:t>
            </a:r>
            <a:endParaRPr sz="3750">
              <a:solidFill>
                <a:schemeClr val="dk1"/>
              </a:solidFill>
            </a:endParaRPr>
          </a:p>
        </p:txBody>
      </p:sp>
      <p:sp>
        <p:nvSpPr>
          <p:cNvPr id="142" name="Google Shape;142;p12"/>
          <p:cNvSpPr txBox="1"/>
          <p:nvPr/>
        </p:nvSpPr>
        <p:spPr>
          <a:xfrm>
            <a:off x="11352863" y="8820150"/>
            <a:ext cx="58293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highlight>
                  <a:srgbClr val="E81F76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Ejemplo de DETALLE</a:t>
            </a:r>
            <a:endParaRPr sz="37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13"/>
          <p:cNvGrpSpPr/>
          <p:nvPr/>
        </p:nvGrpSpPr>
        <p:grpSpPr>
          <a:xfrm>
            <a:off x="4440177" y="1024698"/>
            <a:ext cx="10416590" cy="2159971"/>
            <a:chOff x="3945389" y="2378598"/>
            <a:chExt cx="10416590" cy="2159971"/>
          </a:xfrm>
        </p:grpSpPr>
        <p:pic>
          <p:nvPicPr>
            <p:cNvPr id="148" name="Google Shape;148;p1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945389" y="2378598"/>
              <a:ext cx="10416590" cy="18977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9" name="Google Shape;149;p13"/>
            <p:cNvSpPr/>
            <p:nvPr/>
          </p:nvSpPr>
          <p:spPr>
            <a:xfrm>
              <a:off x="7218706" y="3793714"/>
              <a:ext cx="1183005" cy="744855"/>
            </a:xfrm>
            <a:custGeom>
              <a:rect b="b" l="l" r="r" t="t"/>
              <a:pathLst>
                <a:path extrusionOk="0" h="744854" w="1183004">
                  <a:moveTo>
                    <a:pt x="597469" y="741439"/>
                  </a:moveTo>
                  <a:lnTo>
                    <a:pt x="549925" y="744024"/>
                  </a:lnTo>
                  <a:lnTo>
                    <a:pt x="502307" y="744341"/>
                  </a:lnTo>
                  <a:lnTo>
                    <a:pt x="454585" y="742247"/>
                  </a:lnTo>
                  <a:lnTo>
                    <a:pt x="406730" y="737601"/>
                  </a:lnTo>
                  <a:lnTo>
                    <a:pt x="357931" y="730048"/>
                  </a:lnTo>
                  <a:lnTo>
                    <a:pt x="309872" y="719824"/>
                  </a:lnTo>
                  <a:lnTo>
                    <a:pt x="262854" y="706219"/>
                  </a:lnTo>
                  <a:lnTo>
                    <a:pt x="217181" y="688525"/>
                  </a:lnTo>
                  <a:lnTo>
                    <a:pt x="173264" y="667173"/>
                  </a:lnTo>
                  <a:lnTo>
                    <a:pt x="132208" y="642291"/>
                  </a:lnTo>
                  <a:lnTo>
                    <a:pt x="94839" y="613296"/>
                  </a:lnTo>
                  <a:lnTo>
                    <a:pt x="61982" y="579606"/>
                  </a:lnTo>
                  <a:lnTo>
                    <a:pt x="34462" y="540640"/>
                  </a:lnTo>
                  <a:lnTo>
                    <a:pt x="13107" y="495815"/>
                  </a:lnTo>
                  <a:lnTo>
                    <a:pt x="0" y="442205"/>
                  </a:lnTo>
                  <a:lnTo>
                    <a:pt x="1209" y="389808"/>
                  </a:lnTo>
                  <a:lnTo>
                    <a:pt x="16297" y="339235"/>
                  </a:lnTo>
                  <a:lnTo>
                    <a:pt x="45026" y="290409"/>
                  </a:lnTo>
                  <a:lnTo>
                    <a:pt x="89757" y="236943"/>
                  </a:lnTo>
                  <a:lnTo>
                    <a:pt x="141664" y="192446"/>
                  </a:lnTo>
                  <a:lnTo>
                    <a:pt x="190234" y="158379"/>
                  </a:lnTo>
                  <a:lnTo>
                    <a:pt x="241890" y="129657"/>
                  </a:lnTo>
                  <a:lnTo>
                    <a:pt x="245476" y="127967"/>
                  </a:lnTo>
                  <a:lnTo>
                    <a:pt x="250356" y="123251"/>
                  </a:lnTo>
                  <a:lnTo>
                    <a:pt x="250856" y="120578"/>
                  </a:lnTo>
                  <a:lnTo>
                    <a:pt x="250914" y="120268"/>
                  </a:lnTo>
                  <a:lnTo>
                    <a:pt x="254701" y="106182"/>
                  </a:lnTo>
                  <a:lnTo>
                    <a:pt x="310511" y="79457"/>
                  </a:lnTo>
                  <a:lnTo>
                    <a:pt x="385696" y="66706"/>
                  </a:lnTo>
                  <a:lnTo>
                    <a:pt x="435693" y="56557"/>
                  </a:lnTo>
                  <a:lnTo>
                    <a:pt x="535141" y="33222"/>
                  </a:lnTo>
                  <a:lnTo>
                    <a:pt x="585128" y="22918"/>
                  </a:lnTo>
                  <a:lnTo>
                    <a:pt x="635646" y="15446"/>
                  </a:lnTo>
                  <a:lnTo>
                    <a:pt x="713480" y="10772"/>
                  </a:lnTo>
                  <a:lnTo>
                    <a:pt x="739437" y="7898"/>
                  </a:lnTo>
                  <a:lnTo>
                    <a:pt x="791746" y="794"/>
                  </a:lnTo>
                  <a:lnTo>
                    <a:pt x="802669" y="0"/>
                  </a:lnTo>
                  <a:lnTo>
                    <a:pt x="812606" y="1200"/>
                  </a:lnTo>
                  <a:lnTo>
                    <a:pt x="820278" y="6131"/>
                  </a:lnTo>
                  <a:lnTo>
                    <a:pt x="824405" y="16527"/>
                  </a:lnTo>
                  <a:lnTo>
                    <a:pt x="822946" y="27340"/>
                  </a:lnTo>
                  <a:lnTo>
                    <a:pt x="816926" y="34763"/>
                  </a:lnTo>
                  <a:lnTo>
                    <a:pt x="807823" y="39192"/>
                  </a:lnTo>
                  <a:lnTo>
                    <a:pt x="797112" y="41022"/>
                  </a:lnTo>
                  <a:lnTo>
                    <a:pt x="756537" y="45106"/>
                  </a:lnTo>
                  <a:lnTo>
                    <a:pt x="731127" y="48670"/>
                  </a:lnTo>
                  <a:lnTo>
                    <a:pt x="623159" y="55154"/>
                  </a:lnTo>
                  <a:lnTo>
                    <a:pt x="616853" y="60693"/>
                  </a:lnTo>
                  <a:lnTo>
                    <a:pt x="711308" y="67048"/>
                  </a:lnTo>
                  <a:lnTo>
                    <a:pt x="742068" y="70132"/>
                  </a:lnTo>
                  <a:lnTo>
                    <a:pt x="790613" y="76271"/>
                  </a:lnTo>
                  <a:lnTo>
                    <a:pt x="819303" y="80977"/>
                  </a:lnTo>
                  <a:lnTo>
                    <a:pt x="424044" y="104711"/>
                  </a:lnTo>
                  <a:lnTo>
                    <a:pt x="410315" y="105996"/>
                  </a:lnTo>
                  <a:lnTo>
                    <a:pt x="397592" y="108234"/>
                  </a:lnTo>
                  <a:lnTo>
                    <a:pt x="397204" y="108257"/>
                  </a:lnTo>
                  <a:lnTo>
                    <a:pt x="383623" y="112115"/>
                  </a:lnTo>
                  <a:lnTo>
                    <a:pt x="370969" y="117483"/>
                  </a:lnTo>
                  <a:lnTo>
                    <a:pt x="352845" y="125610"/>
                  </a:lnTo>
                  <a:lnTo>
                    <a:pt x="315379" y="140001"/>
                  </a:lnTo>
                  <a:lnTo>
                    <a:pt x="252491" y="169329"/>
                  </a:lnTo>
                  <a:lnTo>
                    <a:pt x="210202" y="193592"/>
                  </a:lnTo>
                  <a:lnTo>
                    <a:pt x="170262" y="221005"/>
                  </a:lnTo>
                  <a:lnTo>
                    <a:pt x="132982" y="252044"/>
                  </a:lnTo>
                  <a:lnTo>
                    <a:pt x="98674" y="287187"/>
                  </a:lnTo>
                  <a:lnTo>
                    <a:pt x="62202" y="336932"/>
                  </a:lnTo>
                  <a:lnTo>
                    <a:pt x="41692" y="394566"/>
                  </a:lnTo>
                  <a:lnTo>
                    <a:pt x="41043" y="439740"/>
                  </a:lnTo>
                  <a:lnTo>
                    <a:pt x="41020" y="441331"/>
                  </a:lnTo>
                  <a:lnTo>
                    <a:pt x="51343" y="484672"/>
                  </a:lnTo>
                  <a:lnTo>
                    <a:pt x="71699" y="524645"/>
                  </a:lnTo>
                  <a:lnTo>
                    <a:pt x="101121" y="561309"/>
                  </a:lnTo>
                  <a:lnTo>
                    <a:pt x="140993" y="597134"/>
                  </a:lnTo>
                  <a:lnTo>
                    <a:pt x="184057" y="626398"/>
                  </a:lnTo>
                  <a:lnTo>
                    <a:pt x="229888" y="649884"/>
                  </a:lnTo>
                  <a:lnTo>
                    <a:pt x="278062" y="668376"/>
                  </a:lnTo>
                  <a:lnTo>
                    <a:pt x="328155" y="682657"/>
                  </a:lnTo>
                  <a:lnTo>
                    <a:pt x="379743" y="693510"/>
                  </a:lnTo>
                  <a:lnTo>
                    <a:pt x="430334" y="700399"/>
                  </a:lnTo>
                  <a:lnTo>
                    <a:pt x="481027" y="703672"/>
                  </a:lnTo>
                  <a:lnTo>
                    <a:pt x="531824" y="703966"/>
                  </a:lnTo>
                  <a:lnTo>
                    <a:pt x="582728" y="701918"/>
                  </a:lnTo>
                  <a:lnTo>
                    <a:pt x="869826" y="684679"/>
                  </a:lnTo>
                  <a:lnTo>
                    <a:pt x="854523" y="690068"/>
                  </a:lnTo>
                  <a:lnTo>
                    <a:pt x="814317" y="702390"/>
                  </a:lnTo>
                  <a:lnTo>
                    <a:pt x="773960" y="713338"/>
                  </a:lnTo>
                  <a:lnTo>
                    <a:pt x="733365" y="722641"/>
                  </a:lnTo>
                  <a:lnTo>
                    <a:pt x="692447" y="730029"/>
                  </a:lnTo>
                  <a:lnTo>
                    <a:pt x="644966" y="736727"/>
                  </a:lnTo>
                  <a:lnTo>
                    <a:pt x="597469" y="741439"/>
                  </a:lnTo>
                  <a:close/>
                </a:path>
                <a:path extrusionOk="0" h="744854" w="1183004">
                  <a:moveTo>
                    <a:pt x="675797" y="55460"/>
                  </a:moveTo>
                  <a:lnTo>
                    <a:pt x="635050" y="56651"/>
                  </a:lnTo>
                  <a:lnTo>
                    <a:pt x="629126" y="56270"/>
                  </a:lnTo>
                  <a:lnTo>
                    <a:pt x="623159" y="55154"/>
                  </a:lnTo>
                  <a:lnTo>
                    <a:pt x="731127" y="48670"/>
                  </a:lnTo>
                  <a:lnTo>
                    <a:pt x="716196" y="50765"/>
                  </a:lnTo>
                  <a:lnTo>
                    <a:pt x="675797" y="55460"/>
                  </a:lnTo>
                  <a:close/>
                </a:path>
                <a:path extrusionOk="0" h="744854" w="1183004">
                  <a:moveTo>
                    <a:pt x="869826" y="684679"/>
                  </a:moveTo>
                  <a:lnTo>
                    <a:pt x="582728" y="701918"/>
                  </a:lnTo>
                  <a:lnTo>
                    <a:pt x="633742" y="698164"/>
                  </a:lnTo>
                  <a:lnTo>
                    <a:pt x="678084" y="692726"/>
                  </a:lnTo>
                  <a:lnTo>
                    <a:pt x="721980" y="684479"/>
                  </a:lnTo>
                  <a:lnTo>
                    <a:pt x="765477" y="674184"/>
                  </a:lnTo>
                  <a:lnTo>
                    <a:pt x="808620" y="662596"/>
                  </a:lnTo>
                  <a:lnTo>
                    <a:pt x="856108" y="647937"/>
                  </a:lnTo>
                  <a:lnTo>
                    <a:pt x="902667" y="630499"/>
                  </a:lnTo>
                  <a:lnTo>
                    <a:pt x="948073" y="609951"/>
                  </a:lnTo>
                  <a:lnTo>
                    <a:pt x="992096" y="585961"/>
                  </a:lnTo>
                  <a:lnTo>
                    <a:pt x="1026118" y="564127"/>
                  </a:lnTo>
                  <a:lnTo>
                    <a:pt x="1057917" y="539799"/>
                  </a:lnTo>
                  <a:lnTo>
                    <a:pt x="1086193" y="512089"/>
                  </a:lnTo>
                  <a:lnTo>
                    <a:pt x="1109649" y="480107"/>
                  </a:lnTo>
                  <a:lnTo>
                    <a:pt x="1131975" y="434922"/>
                  </a:lnTo>
                  <a:lnTo>
                    <a:pt x="1142185" y="392328"/>
                  </a:lnTo>
                  <a:lnTo>
                    <a:pt x="1140753" y="351703"/>
                  </a:lnTo>
                  <a:lnTo>
                    <a:pt x="1128154" y="312425"/>
                  </a:lnTo>
                  <a:lnTo>
                    <a:pt x="1104863" y="273870"/>
                  </a:lnTo>
                  <a:lnTo>
                    <a:pt x="1071355" y="235417"/>
                  </a:lnTo>
                  <a:lnTo>
                    <a:pt x="1034898" y="203320"/>
                  </a:lnTo>
                  <a:lnTo>
                    <a:pt x="994678" y="177535"/>
                  </a:lnTo>
                  <a:lnTo>
                    <a:pt x="951105" y="157225"/>
                  </a:lnTo>
                  <a:lnTo>
                    <a:pt x="904589" y="141551"/>
                  </a:lnTo>
                  <a:lnTo>
                    <a:pt x="855539" y="129674"/>
                  </a:lnTo>
                  <a:lnTo>
                    <a:pt x="812290" y="121269"/>
                  </a:lnTo>
                  <a:lnTo>
                    <a:pt x="768817" y="114882"/>
                  </a:lnTo>
                  <a:lnTo>
                    <a:pt x="725022" y="110036"/>
                  </a:lnTo>
                  <a:lnTo>
                    <a:pt x="680806" y="106251"/>
                  </a:lnTo>
                  <a:lnTo>
                    <a:pt x="629342" y="102906"/>
                  </a:lnTo>
                  <a:lnTo>
                    <a:pt x="578031" y="100932"/>
                  </a:lnTo>
                  <a:lnTo>
                    <a:pt x="526776" y="100477"/>
                  </a:lnTo>
                  <a:lnTo>
                    <a:pt x="473699" y="101729"/>
                  </a:lnTo>
                  <a:lnTo>
                    <a:pt x="819303" y="80977"/>
                  </a:lnTo>
                  <a:lnTo>
                    <a:pt x="886654" y="94628"/>
                  </a:lnTo>
                  <a:lnTo>
                    <a:pt x="933528" y="108299"/>
                  </a:lnTo>
                  <a:lnTo>
                    <a:pt x="979224" y="125933"/>
                  </a:lnTo>
                  <a:lnTo>
                    <a:pt x="1021979" y="147165"/>
                  </a:lnTo>
                  <a:lnTo>
                    <a:pt x="1061605" y="172301"/>
                  </a:lnTo>
                  <a:lnTo>
                    <a:pt x="1097429" y="201912"/>
                  </a:lnTo>
                  <a:lnTo>
                    <a:pt x="1128777" y="236570"/>
                  </a:lnTo>
                  <a:lnTo>
                    <a:pt x="1154974" y="276845"/>
                  </a:lnTo>
                  <a:lnTo>
                    <a:pt x="1174006" y="321587"/>
                  </a:lnTo>
                  <a:lnTo>
                    <a:pt x="1182616" y="365051"/>
                  </a:lnTo>
                  <a:lnTo>
                    <a:pt x="1181513" y="407132"/>
                  </a:lnTo>
                  <a:lnTo>
                    <a:pt x="1171408" y="447726"/>
                  </a:lnTo>
                  <a:lnTo>
                    <a:pt x="1153013" y="486729"/>
                  </a:lnTo>
                  <a:lnTo>
                    <a:pt x="1127039" y="524037"/>
                  </a:lnTo>
                  <a:lnTo>
                    <a:pt x="1089532" y="564358"/>
                  </a:lnTo>
                  <a:lnTo>
                    <a:pt x="1048104" y="598381"/>
                  </a:lnTo>
                  <a:lnTo>
                    <a:pt x="1003321" y="627036"/>
                  </a:lnTo>
                  <a:lnTo>
                    <a:pt x="955751" y="651249"/>
                  </a:lnTo>
                  <a:lnTo>
                    <a:pt x="906277" y="671820"/>
                  </a:lnTo>
                  <a:lnTo>
                    <a:pt x="869826" y="684679"/>
                  </a:lnTo>
                  <a:close/>
                </a:path>
              </a:pathLst>
            </a:custGeom>
            <a:solidFill>
              <a:srgbClr val="FA3A2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0" name="Google Shape;150;p13"/>
          <p:cNvGrpSpPr/>
          <p:nvPr/>
        </p:nvGrpSpPr>
        <p:grpSpPr>
          <a:xfrm>
            <a:off x="4440186" y="4262511"/>
            <a:ext cx="4821385" cy="5570596"/>
            <a:chOff x="3801811" y="4522898"/>
            <a:chExt cx="4821385" cy="5570596"/>
          </a:xfrm>
        </p:grpSpPr>
        <p:pic>
          <p:nvPicPr>
            <p:cNvPr id="151" name="Google Shape;151;p1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01811" y="4522898"/>
              <a:ext cx="4821385" cy="55366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" name="Google Shape;152;p13"/>
            <p:cNvSpPr/>
            <p:nvPr/>
          </p:nvSpPr>
          <p:spPr>
            <a:xfrm>
              <a:off x="5850871" y="8517424"/>
              <a:ext cx="2499360" cy="1576070"/>
            </a:xfrm>
            <a:custGeom>
              <a:rect b="b" l="l" r="r" t="t"/>
              <a:pathLst>
                <a:path extrusionOk="0" h="1576070" w="2499359">
                  <a:moveTo>
                    <a:pt x="1706346" y="76954"/>
                  </a:moveTo>
                  <a:lnTo>
                    <a:pt x="858264" y="127878"/>
                  </a:lnTo>
                  <a:lnTo>
                    <a:pt x="907099" y="112223"/>
                  </a:lnTo>
                  <a:lnTo>
                    <a:pt x="956602" y="109251"/>
                  </a:lnTo>
                  <a:lnTo>
                    <a:pt x="1053957" y="77959"/>
                  </a:lnTo>
                  <a:lnTo>
                    <a:pt x="1103410" y="74990"/>
                  </a:lnTo>
                  <a:lnTo>
                    <a:pt x="1152163" y="59339"/>
                  </a:lnTo>
                  <a:lnTo>
                    <a:pt x="1201775" y="56360"/>
                  </a:lnTo>
                  <a:lnTo>
                    <a:pt x="1250765" y="40696"/>
                  </a:lnTo>
                  <a:lnTo>
                    <a:pt x="1300691" y="37698"/>
                  </a:lnTo>
                  <a:lnTo>
                    <a:pt x="1350072" y="22010"/>
                  </a:lnTo>
                  <a:lnTo>
                    <a:pt x="1716626" y="0"/>
                  </a:lnTo>
                  <a:lnTo>
                    <a:pt x="1732890" y="11746"/>
                  </a:lnTo>
                  <a:lnTo>
                    <a:pt x="1741014" y="23981"/>
                  </a:lnTo>
                  <a:lnTo>
                    <a:pt x="1738104" y="49601"/>
                  </a:lnTo>
                  <a:lnTo>
                    <a:pt x="1725277" y="63094"/>
                  </a:lnTo>
                  <a:lnTo>
                    <a:pt x="1706346" y="76954"/>
                  </a:lnTo>
                  <a:close/>
                </a:path>
                <a:path extrusionOk="0" h="1576070" w="2499359">
                  <a:moveTo>
                    <a:pt x="1586343" y="96883"/>
                  </a:moveTo>
                  <a:lnTo>
                    <a:pt x="759398" y="146538"/>
                  </a:lnTo>
                  <a:lnTo>
                    <a:pt x="808536" y="130864"/>
                  </a:lnTo>
                  <a:lnTo>
                    <a:pt x="1634524" y="81267"/>
                  </a:lnTo>
                  <a:lnTo>
                    <a:pt x="1586343" y="96883"/>
                  </a:lnTo>
                  <a:close/>
                </a:path>
                <a:path extrusionOk="0" h="1576070" w="2499359">
                  <a:moveTo>
                    <a:pt x="1303776" y="126573"/>
                  </a:moveTo>
                  <a:lnTo>
                    <a:pt x="657537" y="165377"/>
                  </a:lnTo>
                  <a:lnTo>
                    <a:pt x="682814" y="151136"/>
                  </a:lnTo>
                  <a:lnTo>
                    <a:pt x="1313212" y="113283"/>
                  </a:lnTo>
                  <a:lnTo>
                    <a:pt x="1303776" y="126573"/>
                  </a:lnTo>
                  <a:close/>
                </a:path>
                <a:path extrusionOk="0" h="1576070" w="2499359">
                  <a:moveTo>
                    <a:pt x="1411042" y="132855"/>
                  </a:moveTo>
                  <a:lnTo>
                    <a:pt x="606948" y="181138"/>
                  </a:lnTo>
                  <a:lnTo>
                    <a:pt x="631789" y="166923"/>
                  </a:lnTo>
                  <a:lnTo>
                    <a:pt x="1357363" y="123355"/>
                  </a:lnTo>
                  <a:lnTo>
                    <a:pt x="1411042" y="132855"/>
                  </a:lnTo>
                  <a:close/>
                </a:path>
                <a:path extrusionOk="0" h="1576070" w="2499359">
                  <a:moveTo>
                    <a:pt x="1463442" y="1541947"/>
                  </a:moveTo>
                  <a:lnTo>
                    <a:pt x="961960" y="1572060"/>
                  </a:lnTo>
                  <a:lnTo>
                    <a:pt x="808685" y="1543094"/>
                  </a:lnTo>
                  <a:lnTo>
                    <a:pt x="758071" y="1546134"/>
                  </a:lnTo>
                  <a:lnTo>
                    <a:pt x="706406" y="1523790"/>
                  </a:lnTo>
                  <a:lnTo>
                    <a:pt x="557438" y="1494567"/>
                  </a:lnTo>
                  <a:lnTo>
                    <a:pt x="508571" y="1472055"/>
                  </a:lnTo>
                  <a:lnTo>
                    <a:pt x="460631" y="1449488"/>
                  </a:lnTo>
                  <a:lnTo>
                    <a:pt x="413609" y="1426866"/>
                  </a:lnTo>
                  <a:lnTo>
                    <a:pt x="367976" y="1404160"/>
                  </a:lnTo>
                  <a:lnTo>
                    <a:pt x="323958" y="1381358"/>
                  </a:lnTo>
                  <a:lnTo>
                    <a:pt x="281780" y="1358444"/>
                  </a:lnTo>
                  <a:lnTo>
                    <a:pt x="240909" y="1322730"/>
                  </a:lnTo>
                  <a:lnTo>
                    <a:pt x="202330" y="1286878"/>
                  </a:lnTo>
                  <a:lnTo>
                    <a:pt x="167031" y="1263552"/>
                  </a:lnTo>
                  <a:lnTo>
                    <a:pt x="133717" y="1227383"/>
                  </a:lnTo>
                  <a:lnTo>
                    <a:pt x="102612" y="1178360"/>
                  </a:lnTo>
                  <a:lnTo>
                    <a:pt x="75466" y="1141821"/>
                  </a:lnTo>
                  <a:lnTo>
                    <a:pt x="50982" y="1092400"/>
                  </a:lnTo>
                  <a:lnTo>
                    <a:pt x="30148" y="1042759"/>
                  </a:lnTo>
                  <a:lnTo>
                    <a:pt x="14115" y="992831"/>
                  </a:lnTo>
                  <a:lnTo>
                    <a:pt x="4091" y="942541"/>
                  </a:lnTo>
                  <a:lnTo>
                    <a:pt x="0" y="891895"/>
                  </a:lnTo>
                  <a:lnTo>
                    <a:pt x="1765" y="840898"/>
                  </a:lnTo>
                  <a:lnTo>
                    <a:pt x="9310" y="789553"/>
                  </a:lnTo>
                  <a:lnTo>
                    <a:pt x="23319" y="750543"/>
                  </a:lnTo>
                  <a:lnTo>
                    <a:pt x="42194" y="698518"/>
                  </a:lnTo>
                  <a:lnTo>
                    <a:pt x="67380" y="658837"/>
                  </a:lnTo>
                  <a:lnTo>
                    <a:pt x="97278" y="606151"/>
                  </a:lnTo>
                  <a:lnTo>
                    <a:pt x="126888" y="566204"/>
                  </a:lnTo>
                  <a:lnTo>
                    <a:pt x="158221" y="526154"/>
                  </a:lnTo>
                  <a:lnTo>
                    <a:pt x="191951" y="498683"/>
                  </a:lnTo>
                  <a:lnTo>
                    <a:pt x="226470" y="458441"/>
                  </a:lnTo>
                  <a:lnTo>
                    <a:pt x="263215" y="430789"/>
                  </a:lnTo>
                  <a:lnTo>
                    <a:pt x="301337" y="403054"/>
                  </a:lnTo>
                  <a:lnTo>
                    <a:pt x="383045" y="347257"/>
                  </a:lnTo>
                  <a:lnTo>
                    <a:pt x="425015" y="319291"/>
                  </a:lnTo>
                  <a:lnTo>
                    <a:pt x="468026" y="291262"/>
                  </a:lnTo>
                  <a:lnTo>
                    <a:pt x="512303" y="263158"/>
                  </a:lnTo>
                  <a:lnTo>
                    <a:pt x="524704" y="262413"/>
                  </a:lnTo>
                  <a:lnTo>
                    <a:pt x="528981" y="249434"/>
                  </a:lnTo>
                  <a:lnTo>
                    <a:pt x="531694" y="249271"/>
                  </a:lnTo>
                  <a:lnTo>
                    <a:pt x="539909" y="223332"/>
                  </a:lnTo>
                  <a:lnTo>
                    <a:pt x="556553" y="196887"/>
                  </a:lnTo>
                  <a:lnTo>
                    <a:pt x="579771" y="182770"/>
                  </a:lnTo>
                  <a:lnTo>
                    <a:pt x="1463364" y="129713"/>
                  </a:lnTo>
                  <a:lnTo>
                    <a:pt x="1568043" y="148873"/>
                  </a:lnTo>
                  <a:lnTo>
                    <a:pt x="1618718" y="145830"/>
                  </a:lnTo>
                  <a:lnTo>
                    <a:pt x="1721221" y="165121"/>
                  </a:lnTo>
                  <a:lnTo>
                    <a:pt x="839034" y="218093"/>
                  </a:lnTo>
                  <a:lnTo>
                    <a:pt x="811650" y="232460"/>
                  </a:lnTo>
                  <a:lnTo>
                    <a:pt x="785137" y="246775"/>
                  </a:lnTo>
                  <a:lnTo>
                    <a:pt x="628512" y="307072"/>
                  </a:lnTo>
                  <a:lnTo>
                    <a:pt x="581634" y="335332"/>
                  </a:lnTo>
                  <a:lnTo>
                    <a:pt x="534907" y="350861"/>
                  </a:lnTo>
                  <a:lnTo>
                    <a:pt x="489926" y="379008"/>
                  </a:lnTo>
                  <a:lnTo>
                    <a:pt x="446006" y="407091"/>
                  </a:lnTo>
                  <a:lnTo>
                    <a:pt x="403221" y="435105"/>
                  </a:lnTo>
                  <a:lnTo>
                    <a:pt x="361645" y="463048"/>
                  </a:lnTo>
                  <a:lnTo>
                    <a:pt x="321352" y="490913"/>
                  </a:lnTo>
                  <a:lnTo>
                    <a:pt x="283179" y="531374"/>
                  </a:lnTo>
                  <a:lnTo>
                    <a:pt x="245677" y="559071"/>
                  </a:lnTo>
                  <a:lnTo>
                    <a:pt x="210442" y="599356"/>
                  </a:lnTo>
                  <a:lnTo>
                    <a:pt x="176836" y="639542"/>
                  </a:lnTo>
                  <a:lnTo>
                    <a:pt x="146652" y="679523"/>
                  </a:lnTo>
                  <a:lnTo>
                    <a:pt x="121843" y="731904"/>
                  </a:lnTo>
                  <a:lnTo>
                    <a:pt x="102838" y="783937"/>
                  </a:lnTo>
                  <a:lnTo>
                    <a:pt x="90827" y="835550"/>
                  </a:lnTo>
                  <a:lnTo>
                    <a:pt x="86383" y="873985"/>
                  </a:lnTo>
                  <a:lnTo>
                    <a:pt x="88841" y="924729"/>
                  </a:lnTo>
                  <a:lnTo>
                    <a:pt x="97184" y="975120"/>
                  </a:lnTo>
                  <a:lnTo>
                    <a:pt x="111159" y="1025172"/>
                  </a:lnTo>
                  <a:lnTo>
                    <a:pt x="129750" y="1062224"/>
                  </a:lnTo>
                  <a:lnTo>
                    <a:pt x="153464" y="1098969"/>
                  </a:lnTo>
                  <a:lnTo>
                    <a:pt x="182808" y="1148098"/>
                  </a:lnTo>
                  <a:lnTo>
                    <a:pt x="216005" y="1184274"/>
                  </a:lnTo>
                  <a:lnTo>
                    <a:pt x="253881" y="1220168"/>
                  </a:lnTo>
                  <a:lnTo>
                    <a:pt x="293476" y="1255959"/>
                  </a:lnTo>
                  <a:lnTo>
                    <a:pt x="333931" y="1278976"/>
                  </a:lnTo>
                  <a:lnTo>
                    <a:pt x="376671" y="1314578"/>
                  </a:lnTo>
                  <a:lnTo>
                    <a:pt x="420077" y="1337417"/>
                  </a:lnTo>
                  <a:lnTo>
                    <a:pt x="464813" y="1360177"/>
                  </a:lnTo>
                  <a:lnTo>
                    <a:pt x="510780" y="1382862"/>
                  </a:lnTo>
                  <a:lnTo>
                    <a:pt x="557121" y="1392803"/>
                  </a:lnTo>
                  <a:lnTo>
                    <a:pt x="605260" y="1415358"/>
                  </a:lnTo>
                  <a:lnTo>
                    <a:pt x="653578" y="1425179"/>
                  </a:lnTo>
                  <a:lnTo>
                    <a:pt x="703499" y="1447628"/>
                  </a:lnTo>
                  <a:lnTo>
                    <a:pt x="803957" y="1467041"/>
                  </a:lnTo>
                  <a:lnTo>
                    <a:pt x="851807" y="1464168"/>
                  </a:lnTo>
                  <a:lnTo>
                    <a:pt x="949463" y="1483750"/>
                  </a:lnTo>
                  <a:lnTo>
                    <a:pt x="997732" y="1480851"/>
                  </a:lnTo>
                  <a:lnTo>
                    <a:pt x="1046888" y="1490623"/>
                  </a:lnTo>
                  <a:lnTo>
                    <a:pt x="1852199" y="1442267"/>
                  </a:lnTo>
                  <a:lnTo>
                    <a:pt x="1660001" y="1504699"/>
                  </a:lnTo>
                  <a:lnTo>
                    <a:pt x="1610670" y="1507661"/>
                  </a:lnTo>
                  <a:lnTo>
                    <a:pt x="1561992" y="1523307"/>
                  </a:lnTo>
                  <a:lnTo>
                    <a:pt x="1512418" y="1526284"/>
                  </a:lnTo>
                  <a:lnTo>
                    <a:pt x="1463442" y="1541947"/>
                  </a:lnTo>
                  <a:close/>
                </a:path>
                <a:path extrusionOk="0" h="1576070" w="2499359">
                  <a:moveTo>
                    <a:pt x="1852199" y="1442267"/>
                  </a:moveTo>
                  <a:lnTo>
                    <a:pt x="1393228" y="1469826"/>
                  </a:lnTo>
                  <a:lnTo>
                    <a:pt x="1445996" y="1453935"/>
                  </a:lnTo>
                  <a:lnTo>
                    <a:pt x="1499335" y="1450732"/>
                  </a:lnTo>
                  <a:lnTo>
                    <a:pt x="1603922" y="1419006"/>
                  </a:lnTo>
                  <a:lnTo>
                    <a:pt x="1656692" y="1415837"/>
                  </a:lnTo>
                  <a:lnTo>
                    <a:pt x="1858144" y="1352849"/>
                  </a:lnTo>
                  <a:lnTo>
                    <a:pt x="1906424" y="1324505"/>
                  </a:lnTo>
                  <a:lnTo>
                    <a:pt x="1954957" y="1308868"/>
                  </a:lnTo>
                  <a:lnTo>
                    <a:pt x="2002166" y="1280587"/>
                  </a:lnTo>
                  <a:lnTo>
                    <a:pt x="2049519" y="1265021"/>
                  </a:lnTo>
                  <a:lnTo>
                    <a:pt x="2095438" y="1236818"/>
                  </a:lnTo>
                  <a:lnTo>
                    <a:pt x="2136733" y="1208892"/>
                  </a:lnTo>
                  <a:lnTo>
                    <a:pt x="2176971" y="1181030"/>
                  </a:lnTo>
                  <a:lnTo>
                    <a:pt x="2215663" y="1153261"/>
                  </a:lnTo>
                  <a:lnTo>
                    <a:pt x="2252322" y="1125614"/>
                  </a:lnTo>
                  <a:lnTo>
                    <a:pt x="2285697" y="1085442"/>
                  </a:lnTo>
                  <a:lnTo>
                    <a:pt x="2316063" y="1045450"/>
                  </a:lnTo>
                  <a:lnTo>
                    <a:pt x="2342930" y="1005668"/>
                  </a:lnTo>
                  <a:lnTo>
                    <a:pt x="2370252" y="965859"/>
                  </a:lnTo>
                  <a:lnTo>
                    <a:pt x="2390229" y="913768"/>
                  </a:lnTo>
                  <a:lnTo>
                    <a:pt x="2404520" y="874741"/>
                  </a:lnTo>
                  <a:lnTo>
                    <a:pt x="2411735" y="823416"/>
                  </a:lnTo>
                  <a:lnTo>
                    <a:pt x="2413532" y="785140"/>
                  </a:lnTo>
                  <a:lnTo>
                    <a:pt x="2408524" y="734549"/>
                  </a:lnTo>
                  <a:lnTo>
                    <a:pt x="2398366" y="696990"/>
                  </a:lnTo>
                  <a:lnTo>
                    <a:pt x="2382433" y="659778"/>
                  </a:lnTo>
                  <a:lnTo>
                    <a:pt x="2360098" y="610228"/>
                  </a:lnTo>
                  <a:lnTo>
                    <a:pt x="2333017" y="573685"/>
                  </a:lnTo>
                  <a:lnTo>
                    <a:pt x="2300565" y="537465"/>
                  </a:lnTo>
                  <a:lnTo>
                    <a:pt x="2262114" y="488883"/>
                  </a:lnTo>
                  <a:lnTo>
                    <a:pt x="2224692" y="452961"/>
                  </a:lnTo>
                  <a:lnTo>
                    <a:pt x="2185734" y="429855"/>
                  </a:lnTo>
                  <a:lnTo>
                    <a:pt x="2143838" y="394202"/>
                  </a:lnTo>
                  <a:lnTo>
                    <a:pt x="2100648" y="371349"/>
                  </a:lnTo>
                  <a:lnTo>
                    <a:pt x="2055523" y="348613"/>
                  </a:lnTo>
                  <a:lnTo>
                    <a:pt x="2008585" y="325986"/>
                  </a:lnTo>
                  <a:lnTo>
                    <a:pt x="1960714" y="316138"/>
                  </a:lnTo>
                  <a:lnTo>
                    <a:pt x="1910511" y="293706"/>
                  </a:lnTo>
                  <a:lnTo>
                    <a:pt x="1544869" y="226602"/>
                  </a:lnTo>
                  <a:lnTo>
                    <a:pt x="1492257" y="229761"/>
                  </a:lnTo>
                  <a:lnTo>
                    <a:pt x="1438531" y="220264"/>
                  </a:lnTo>
                  <a:lnTo>
                    <a:pt x="1388763" y="210530"/>
                  </a:lnTo>
                  <a:lnTo>
                    <a:pt x="1290894" y="216406"/>
                  </a:lnTo>
                  <a:lnTo>
                    <a:pt x="1241230" y="206666"/>
                  </a:lnTo>
                  <a:lnTo>
                    <a:pt x="1143382" y="212541"/>
                  </a:lnTo>
                  <a:lnTo>
                    <a:pt x="1093634" y="202805"/>
                  </a:lnTo>
                  <a:lnTo>
                    <a:pt x="1721221" y="165121"/>
                  </a:lnTo>
                  <a:lnTo>
                    <a:pt x="1922133" y="203948"/>
                  </a:lnTo>
                  <a:lnTo>
                    <a:pt x="1971727" y="226416"/>
                  </a:lnTo>
                  <a:lnTo>
                    <a:pt x="2019815" y="236252"/>
                  </a:lnTo>
                  <a:lnTo>
                    <a:pt x="2067828" y="258814"/>
                  </a:lnTo>
                  <a:lnTo>
                    <a:pt x="2113733" y="281504"/>
                  </a:lnTo>
                  <a:lnTo>
                    <a:pt x="2158056" y="304288"/>
                  </a:lnTo>
                  <a:lnTo>
                    <a:pt x="2200612" y="327178"/>
                  </a:lnTo>
                  <a:lnTo>
                    <a:pt x="2241976" y="362863"/>
                  </a:lnTo>
                  <a:lnTo>
                    <a:pt x="2280440" y="385999"/>
                  </a:lnTo>
                  <a:lnTo>
                    <a:pt x="2317340" y="421952"/>
                  </a:lnTo>
                  <a:lnTo>
                    <a:pt x="2351728" y="458056"/>
                  </a:lnTo>
                  <a:lnTo>
                    <a:pt x="2383419" y="494322"/>
                  </a:lnTo>
                  <a:lnTo>
                    <a:pt x="2412226" y="530761"/>
                  </a:lnTo>
                  <a:lnTo>
                    <a:pt x="2438726" y="580061"/>
                  </a:lnTo>
                  <a:lnTo>
                    <a:pt x="2461761" y="629569"/>
                  </a:lnTo>
                  <a:lnTo>
                    <a:pt x="2479171" y="679415"/>
                  </a:lnTo>
                  <a:lnTo>
                    <a:pt x="2490383" y="716911"/>
                  </a:lnTo>
                  <a:lnTo>
                    <a:pt x="2497109" y="767398"/>
                  </a:lnTo>
                  <a:lnTo>
                    <a:pt x="2498775" y="818190"/>
                  </a:lnTo>
                  <a:lnTo>
                    <a:pt x="2494809" y="856596"/>
                  </a:lnTo>
                  <a:lnTo>
                    <a:pt x="2486159" y="895284"/>
                  </a:lnTo>
                  <a:lnTo>
                    <a:pt x="2473777" y="946920"/>
                  </a:lnTo>
                  <a:lnTo>
                    <a:pt x="2456327" y="986136"/>
                  </a:lnTo>
                  <a:lnTo>
                    <a:pt x="2434759" y="1025600"/>
                  </a:lnTo>
                  <a:lnTo>
                    <a:pt x="2409262" y="1065299"/>
                  </a:lnTo>
                  <a:lnTo>
                    <a:pt x="2380024" y="1105224"/>
                  </a:lnTo>
                  <a:lnTo>
                    <a:pt x="2347324" y="1145356"/>
                  </a:lnTo>
                  <a:lnTo>
                    <a:pt x="2312381" y="1172900"/>
                  </a:lnTo>
                  <a:lnTo>
                    <a:pt x="2276803" y="1213205"/>
                  </a:lnTo>
                  <a:lnTo>
                    <a:pt x="2239152" y="1240911"/>
                  </a:lnTo>
                  <a:lnTo>
                    <a:pt x="2200274" y="1268691"/>
                  </a:lnTo>
                  <a:lnTo>
                    <a:pt x="2160253" y="1296540"/>
                  </a:lnTo>
                  <a:lnTo>
                    <a:pt x="2119175" y="1324453"/>
                  </a:lnTo>
                  <a:lnTo>
                    <a:pt x="2076363" y="1339746"/>
                  </a:lnTo>
                  <a:lnTo>
                    <a:pt x="2033424" y="1367770"/>
                  </a:lnTo>
                  <a:lnTo>
                    <a:pt x="1988921" y="1383165"/>
                  </a:lnTo>
                  <a:lnTo>
                    <a:pt x="1944460" y="1411281"/>
                  </a:lnTo>
                  <a:lnTo>
                    <a:pt x="1852199" y="1442267"/>
                  </a:lnTo>
                  <a:close/>
                </a:path>
                <a:path extrusionOk="0" h="1576070" w="2499359">
                  <a:moveTo>
                    <a:pt x="1313325" y="1563684"/>
                  </a:moveTo>
                  <a:lnTo>
                    <a:pt x="1112808" y="1575725"/>
                  </a:lnTo>
                  <a:lnTo>
                    <a:pt x="1061998" y="1566053"/>
                  </a:lnTo>
                  <a:lnTo>
                    <a:pt x="1362801" y="1547990"/>
                  </a:lnTo>
                  <a:lnTo>
                    <a:pt x="1313325" y="1563684"/>
                  </a:lnTo>
                  <a:close/>
                </a:path>
              </a:pathLst>
            </a:custGeom>
            <a:solidFill>
              <a:srgbClr val="FA3A2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3" name="Google Shape;153;p13"/>
          <p:cNvSpPr txBox="1"/>
          <p:nvPr/>
        </p:nvSpPr>
        <p:spPr>
          <a:xfrm>
            <a:off x="9935225" y="4809075"/>
            <a:ext cx="7168800" cy="4236600"/>
          </a:xfrm>
          <a:prstGeom prst="rect">
            <a:avLst/>
          </a:prstGeom>
          <a:noFill/>
          <a:ln cap="flat" cmpd="sng" w="28575">
            <a:solidFill>
              <a:srgbClr val="E81F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rgbClr val="E81F76"/>
                </a:solidFill>
                <a:latin typeface="Encode Sans"/>
                <a:ea typeface="Encode Sans"/>
                <a:cs typeface="Encode Sans"/>
                <a:sym typeface="Encode Sans"/>
              </a:rPr>
              <a:t>IMPORTANTE:</a:t>
            </a:r>
            <a:endParaRPr b="1" sz="2400">
              <a:solidFill>
                <a:srgbClr val="E81F76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Para que la fecha de presentación de las facturas sea válida:</a:t>
            </a:r>
            <a:endParaRPr sz="2400">
              <a:solidFill>
                <a:schemeClr val="dk1"/>
              </a:solidFill>
              <a:highlight>
                <a:srgbClr val="E81F76"/>
              </a:highlight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Entrega presencial o por cédula: </a:t>
            </a: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Debe figurar la fecha en que la documentación fue entregada y firmada/sellada.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Envío postal:</a:t>
            </a: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Se debe consignar la fecha de “recibí conforme” que indica cuándo fueron recibidas.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l"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sz="37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p14"/>
          <p:cNvGrpSpPr/>
          <p:nvPr/>
        </p:nvGrpSpPr>
        <p:grpSpPr>
          <a:xfrm>
            <a:off x="4212762" y="2241805"/>
            <a:ext cx="4953000" cy="6474935"/>
            <a:chOff x="7996587" y="3646243"/>
            <a:chExt cx="4953000" cy="6474935"/>
          </a:xfrm>
        </p:grpSpPr>
        <p:pic>
          <p:nvPicPr>
            <p:cNvPr id="159" name="Google Shape;159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996587" y="3646243"/>
              <a:ext cx="4953000" cy="64749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0" name="Google Shape;160;p14"/>
            <p:cNvSpPr/>
            <p:nvPr/>
          </p:nvSpPr>
          <p:spPr>
            <a:xfrm>
              <a:off x="8442465" y="7850382"/>
              <a:ext cx="2673985" cy="1681480"/>
            </a:xfrm>
            <a:custGeom>
              <a:rect b="b" l="l" r="r" t="t"/>
              <a:pathLst>
                <a:path extrusionOk="0" h="1681479" w="2673984">
                  <a:moveTo>
                    <a:pt x="1826319" y="89694"/>
                  </a:moveTo>
                  <a:lnTo>
                    <a:pt x="908589" y="144800"/>
                  </a:lnTo>
                  <a:lnTo>
                    <a:pt x="1006557" y="113472"/>
                  </a:lnTo>
                  <a:lnTo>
                    <a:pt x="1056191" y="110492"/>
                  </a:lnTo>
                  <a:lnTo>
                    <a:pt x="1153882" y="79180"/>
                  </a:lnTo>
                  <a:lnTo>
                    <a:pt x="1203530" y="76199"/>
                  </a:lnTo>
                  <a:lnTo>
                    <a:pt x="1301556" y="44867"/>
                  </a:lnTo>
                  <a:lnTo>
                    <a:pt x="1401669" y="38855"/>
                  </a:lnTo>
                  <a:lnTo>
                    <a:pt x="1451261" y="23155"/>
                  </a:lnTo>
                  <a:lnTo>
                    <a:pt x="1836883" y="0"/>
                  </a:lnTo>
                  <a:lnTo>
                    <a:pt x="1854237" y="11680"/>
                  </a:lnTo>
                  <a:lnTo>
                    <a:pt x="1863641" y="36561"/>
                  </a:lnTo>
                  <a:lnTo>
                    <a:pt x="1860419" y="62201"/>
                  </a:lnTo>
                  <a:lnTo>
                    <a:pt x="1846635" y="75751"/>
                  </a:lnTo>
                  <a:lnTo>
                    <a:pt x="1826319" y="89694"/>
                  </a:lnTo>
                  <a:close/>
                </a:path>
                <a:path extrusionOk="0" h="1681479" w="2673984">
                  <a:moveTo>
                    <a:pt x="1593249" y="116412"/>
                  </a:moveTo>
                  <a:lnTo>
                    <a:pt x="759045" y="166503"/>
                  </a:lnTo>
                  <a:lnTo>
                    <a:pt x="808573" y="150806"/>
                  </a:lnTo>
                  <a:lnTo>
                    <a:pt x="1644758" y="100596"/>
                  </a:lnTo>
                  <a:lnTo>
                    <a:pt x="1593249" y="116412"/>
                  </a:lnTo>
                  <a:close/>
                </a:path>
                <a:path extrusionOk="0" h="1681479" w="2673984">
                  <a:moveTo>
                    <a:pt x="1443163" y="138147"/>
                  </a:moveTo>
                  <a:lnTo>
                    <a:pt x="676038" y="184210"/>
                  </a:lnTo>
                  <a:lnTo>
                    <a:pt x="702836" y="169878"/>
                  </a:lnTo>
                  <a:lnTo>
                    <a:pt x="1394551" y="128343"/>
                  </a:lnTo>
                  <a:lnTo>
                    <a:pt x="1443163" y="138147"/>
                  </a:lnTo>
                  <a:close/>
                </a:path>
                <a:path extrusionOk="0" h="1681479" w="2673984">
                  <a:moveTo>
                    <a:pt x="1618780" y="1641624"/>
                  </a:moveTo>
                  <a:lnTo>
                    <a:pt x="1020538" y="1677546"/>
                  </a:lnTo>
                  <a:lnTo>
                    <a:pt x="920218" y="1658124"/>
                  </a:lnTo>
                  <a:lnTo>
                    <a:pt x="871680" y="1661039"/>
                  </a:lnTo>
                  <a:lnTo>
                    <a:pt x="725940" y="1631621"/>
                  </a:lnTo>
                  <a:lnTo>
                    <a:pt x="677545" y="1609081"/>
                  </a:lnTo>
                  <a:lnTo>
                    <a:pt x="584109" y="1589246"/>
                  </a:lnTo>
                  <a:lnTo>
                    <a:pt x="537681" y="1566588"/>
                  </a:lnTo>
                  <a:lnTo>
                    <a:pt x="492807" y="1556560"/>
                  </a:lnTo>
                  <a:lnTo>
                    <a:pt x="446280" y="1533908"/>
                  </a:lnTo>
                  <a:lnTo>
                    <a:pt x="401003" y="1511181"/>
                  </a:lnTo>
                  <a:lnTo>
                    <a:pt x="356407" y="1475690"/>
                  </a:lnTo>
                  <a:lnTo>
                    <a:pt x="314203" y="1452779"/>
                  </a:lnTo>
                  <a:lnTo>
                    <a:pt x="273820" y="1429758"/>
                  </a:lnTo>
                  <a:lnTo>
                    <a:pt x="234689" y="1393939"/>
                  </a:lnTo>
                  <a:lnTo>
                    <a:pt x="197760" y="1357988"/>
                  </a:lnTo>
                  <a:lnTo>
                    <a:pt x="163984" y="1334570"/>
                  </a:lnTo>
                  <a:lnTo>
                    <a:pt x="131269" y="1285643"/>
                  </a:lnTo>
                  <a:lnTo>
                    <a:pt x="102089" y="1249226"/>
                  </a:lnTo>
                  <a:lnTo>
                    <a:pt x="75872" y="1212632"/>
                  </a:lnTo>
                  <a:lnTo>
                    <a:pt x="52048" y="1163171"/>
                  </a:lnTo>
                  <a:lnTo>
                    <a:pt x="31568" y="1113509"/>
                  </a:lnTo>
                  <a:lnTo>
                    <a:pt x="15720" y="1063569"/>
                  </a:lnTo>
                  <a:lnTo>
                    <a:pt x="5089" y="1013316"/>
                  </a:lnTo>
                  <a:lnTo>
                    <a:pt x="376" y="975431"/>
                  </a:lnTo>
                  <a:lnTo>
                    <a:pt x="0" y="924562"/>
                  </a:lnTo>
                  <a:lnTo>
                    <a:pt x="4660" y="873390"/>
                  </a:lnTo>
                  <a:lnTo>
                    <a:pt x="15060" y="834597"/>
                  </a:lnTo>
                  <a:lnTo>
                    <a:pt x="29617" y="782832"/>
                  </a:lnTo>
                  <a:lnTo>
                    <a:pt x="49793" y="743452"/>
                  </a:lnTo>
                  <a:lnTo>
                    <a:pt x="74007" y="691106"/>
                  </a:lnTo>
                  <a:lnTo>
                    <a:pt x="103721" y="651153"/>
                  </a:lnTo>
                  <a:lnTo>
                    <a:pt x="135576" y="611072"/>
                  </a:lnTo>
                  <a:lnTo>
                    <a:pt x="169274" y="570880"/>
                  </a:lnTo>
                  <a:lnTo>
                    <a:pt x="204724" y="530583"/>
                  </a:lnTo>
                  <a:lnTo>
                    <a:pt x="241833" y="490186"/>
                  </a:lnTo>
                  <a:lnTo>
                    <a:pt x="281270" y="462372"/>
                  </a:lnTo>
                  <a:lnTo>
                    <a:pt x="322182" y="434470"/>
                  </a:lnTo>
                  <a:lnTo>
                    <a:pt x="364938" y="393734"/>
                  </a:lnTo>
                  <a:lnTo>
                    <a:pt x="409093" y="365636"/>
                  </a:lnTo>
                  <a:lnTo>
                    <a:pt x="454123" y="337487"/>
                  </a:lnTo>
                  <a:lnTo>
                    <a:pt x="500269" y="309270"/>
                  </a:lnTo>
                  <a:lnTo>
                    <a:pt x="548529" y="293649"/>
                  </a:lnTo>
                  <a:lnTo>
                    <a:pt x="554405" y="280574"/>
                  </a:lnTo>
                  <a:lnTo>
                    <a:pt x="561042" y="280175"/>
                  </a:lnTo>
                  <a:lnTo>
                    <a:pt x="565674" y="267174"/>
                  </a:lnTo>
                  <a:lnTo>
                    <a:pt x="568578" y="267000"/>
                  </a:lnTo>
                  <a:lnTo>
                    <a:pt x="595400" y="214498"/>
                  </a:lnTo>
                  <a:lnTo>
                    <a:pt x="648634" y="185856"/>
                  </a:lnTo>
                  <a:lnTo>
                    <a:pt x="1490506" y="135304"/>
                  </a:lnTo>
                  <a:lnTo>
                    <a:pt x="1538150" y="145166"/>
                  </a:lnTo>
                  <a:lnTo>
                    <a:pt x="1584617" y="142376"/>
                  </a:lnTo>
                  <a:lnTo>
                    <a:pt x="1631477" y="152285"/>
                  </a:lnTo>
                  <a:lnTo>
                    <a:pt x="1677254" y="149536"/>
                  </a:lnTo>
                  <a:lnTo>
                    <a:pt x="1827179" y="178702"/>
                  </a:lnTo>
                  <a:lnTo>
                    <a:pt x="897599" y="234520"/>
                  </a:lnTo>
                  <a:lnTo>
                    <a:pt x="868234" y="249007"/>
                  </a:lnTo>
                  <a:lnTo>
                    <a:pt x="839802" y="263437"/>
                  </a:lnTo>
                  <a:lnTo>
                    <a:pt x="671941" y="324408"/>
                  </a:lnTo>
                  <a:lnTo>
                    <a:pt x="626327" y="352592"/>
                  </a:lnTo>
                  <a:lnTo>
                    <a:pt x="580753" y="368052"/>
                  </a:lnTo>
                  <a:lnTo>
                    <a:pt x="536801" y="396137"/>
                  </a:lnTo>
                  <a:lnTo>
                    <a:pt x="493768" y="424166"/>
                  </a:lnTo>
                  <a:lnTo>
                    <a:pt x="451715" y="452137"/>
                  </a:lnTo>
                  <a:lnTo>
                    <a:pt x="410702" y="480046"/>
                  </a:lnTo>
                  <a:lnTo>
                    <a:pt x="370788" y="507888"/>
                  </a:lnTo>
                  <a:lnTo>
                    <a:pt x="332034" y="535661"/>
                  </a:lnTo>
                  <a:lnTo>
                    <a:pt x="295261" y="576038"/>
                  </a:lnTo>
                  <a:lnTo>
                    <a:pt x="259005" y="603660"/>
                  </a:lnTo>
                  <a:lnTo>
                    <a:pt x="224849" y="643880"/>
                  </a:lnTo>
                  <a:lnTo>
                    <a:pt x="194899" y="683847"/>
                  </a:lnTo>
                  <a:lnTo>
                    <a:pt x="166585" y="710993"/>
                  </a:lnTo>
                  <a:lnTo>
                    <a:pt x="142167" y="750628"/>
                  </a:lnTo>
                  <a:lnTo>
                    <a:pt x="122381" y="802707"/>
                  </a:lnTo>
                  <a:lnTo>
                    <a:pt x="106444" y="841833"/>
                  </a:lnTo>
                  <a:lnTo>
                    <a:pt x="95852" y="880638"/>
                  </a:lnTo>
                  <a:lnTo>
                    <a:pt x="92457" y="944456"/>
                  </a:lnTo>
                  <a:lnTo>
                    <a:pt x="94874" y="995202"/>
                  </a:lnTo>
                  <a:lnTo>
                    <a:pt x="103590" y="1045570"/>
                  </a:lnTo>
                  <a:lnTo>
                    <a:pt x="118334" y="1095576"/>
                  </a:lnTo>
                  <a:lnTo>
                    <a:pt x="138073" y="1132560"/>
                  </a:lnTo>
                  <a:lnTo>
                    <a:pt x="164056" y="1181891"/>
                  </a:lnTo>
                  <a:lnTo>
                    <a:pt x="194489" y="1218232"/>
                  </a:lnTo>
                  <a:lnTo>
                    <a:pt x="230622" y="1266954"/>
                  </a:lnTo>
                  <a:lnTo>
                    <a:pt x="268219" y="1302865"/>
                  </a:lnTo>
                  <a:lnTo>
                    <a:pt x="307410" y="1338681"/>
                  </a:lnTo>
                  <a:lnTo>
                    <a:pt x="347348" y="1361728"/>
                  </a:lnTo>
                  <a:lnTo>
                    <a:pt x="389473" y="1397367"/>
                  </a:lnTo>
                  <a:lnTo>
                    <a:pt x="432179" y="1420249"/>
                  </a:lnTo>
                  <a:lnTo>
                    <a:pt x="476145" y="1443055"/>
                  </a:lnTo>
                  <a:lnTo>
                    <a:pt x="521286" y="1465790"/>
                  </a:lnTo>
                  <a:lnTo>
                    <a:pt x="567519" y="1488459"/>
                  </a:lnTo>
                  <a:lnTo>
                    <a:pt x="613999" y="1498391"/>
                  </a:lnTo>
                  <a:lnTo>
                    <a:pt x="662166" y="1520945"/>
                  </a:lnTo>
                  <a:lnTo>
                    <a:pt x="859371" y="1559995"/>
                  </a:lnTo>
                  <a:lnTo>
                    <a:pt x="963485" y="1579189"/>
                  </a:lnTo>
                  <a:lnTo>
                    <a:pt x="1015009" y="1576095"/>
                  </a:lnTo>
                  <a:lnTo>
                    <a:pt x="1067436" y="1585670"/>
                  </a:lnTo>
                  <a:lnTo>
                    <a:pt x="1119237" y="1582559"/>
                  </a:lnTo>
                  <a:lnTo>
                    <a:pt x="1171926" y="1592118"/>
                  </a:lnTo>
                  <a:lnTo>
                    <a:pt x="1978594" y="1543681"/>
                  </a:lnTo>
                  <a:lnTo>
                    <a:pt x="1931757" y="1559216"/>
                  </a:lnTo>
                  <a:lnTo>
                    <a:pt x="1827995" y="1590892"/>
                  </a:lnTo>
                  <a:lnTo>
                    <a:pt x="1775280" y="1594058"/>
                  </a:lnTo>
                  <a:lnTo>
                    <a:pt x="1618780" y="1641624"/>
                  </a:lnTo>
                  <a:close/>
                </a:path>
                <a:path extrusionOk="0" h="1681479" w="2673984">
                  <a:moveTo>
                    <a:pt x="1978594" y="1543681"/>
                  </a:moveTo>
                  <a:lnTo>
                    <a:pt x="1483533" y="1573408"/>
                  </a:lnTo>
                  <a:lnTo>
                    <a:pt x="1532939" y="1557718"/>
                  </a:lnTo>
                  <a:lnTo>
                    <a:pt x="1582951" y="1554715"/>
                  </a:lnTo>
                  <a:lnTo>
                    <a:pt x="1632046" y="1539044"/>
                  </a:lnTo>
                  <a:lnTo>
                    <a:pt x="1681747" y="1536060"/>
                  </a:lnTo>
                  <a:lnTo>
                    <a:pt x="2109200" y="1395887"/>
                  </a:lnTo>
                  <a:lnTo>
                    <a:pt x="2198037" y="1339661"/>
                  </a:lnTo>
                  <a:lnTo>
                    <a:pt x="2242377" y="1324276"/>
                  </a:lnTo>
                  <a:lnTo>
                    <a:pt x="2286685" y="1296169"/>
                  </a:lnTo>
                  <a:lnTo>
                    <a:pt x="2329862" y="1268131"/>
                  </a:lnTo>
                  <a:lnTo>
                    <a:pt x="2370623" y="1227515"/>
                  </a:lnTo>
                  <a:lnTo>
                    <a:pt x="2409968" y="1199707"/>
                  </a:lnTo>
                  <a:lnTo>
                    <a:pt x="2445853" y="1159383"/>
                  </a:lnTo>
                  <a:lnTo>
                    <a:pt x="2478516" y="1119253"/>
                  </a:lnTo>
                  <a:lnTo>
                    <a:pt x="2507434" y="1079348"/>
                  </a:lnTo>
                  <a:lnTo>
                    <a:pt x="2533893" y="1026868"/>
                  </a:lnTo>
                  <a:lnTo>
                    <a:pt x="2555099" y="987426"/>
                  </a:lnTo>
                  <a:lnTo>
                    <a:pt x="2569644" y="935661"/>
                  </a:lnTo>
                  <a:lnTo>
                    <a:pt x="2579163" y="896921"/>
                  </a:lnTo>
                  <a:lnTo>
                    <a:pt x="2583009" y="858521"/>
                  </a:lnTo>
                  <a:lnTo>
                    <a:pt x="2580534" y="807778"/>
                  </a:lnTo>
                  <a:lnTo>
                    <a:pt x="2573373" y="770040"/>
                  </a:lnTo>
                  <a:lnTo>
                    <a:pt x="2560878" y="732621"/>
                  </a:lnTo>
                  <a:lnTo>
                    <a:pt x="2542402" y="682839"/>
                  </a:lnTo>
                  <a:lnTo>
                    <a:pt x="2519580" y="646041"/>
                  </a:lnTo>
                  <a:lnTo>
                    <a:pt x="2491764" y="609543"/>
                  </a:lnTo>
                  <a:lnTo>
                    <a:pt x="2459068" y="573337"/>
                  </a:lnTo>
                  <a:lnTo>
                    <a:pt x="2420844" y="524741"/>
                  </a:lnTo>
                  <a:lnTo>
                    <a:pt x="2384472" y="488757"/>
                  </a:lnTo>
                  <a:lnTo>
                    <a:pt x="2346819" y="465572"/>
                  </a:lnTo>
                  <a:lnTo>
                    <a:pt x="2306461" y="429826"/>
                  </a:lnTo>
                  <a:lnTo>
                    <a:pt x="2265016" y="406869"/>
                  </a:lnTo>
                  <a:lnTo>
                    <a:pt x="2221820" y="384017"/>
                  </a:lnTo>
                  <a:lnTo>
                    <a:pt x="2176972" y="361265"/>
                  </a:lnTo>
                  <a:lnTo>
                    <a:pt x="2130568" y="338605"/>
                  </a:lnTo>
                  <a:lnTo>
                    <a:pt x="2083466" y="328711"/>
                  </a:lnTo>
                  <a:lnTo>
                    <a:pt x="2034242" y="306221"/>
                  </a:lnTo>
                  <a:lnTo>
                    <a:pt x="1933621" y="286817"/>
                  </a:lnTo>
                  <a:lnTo>
                    <a:pt x="1786815" y="257463"/>
                  </a:lnTo>
                  <a:lnTo>
                    <a:pt x="1738239" y="260380"/>
                  </a:lnTo>
                  <a:lnTo>
                    <a:pt x="1638844" y="240903"/>
                  </a:lnTo>
                  <a:lnTo>
                    <a:pt x="1589510" y="243865"/>
                  </a:lnTo>
                  <a:lnTo>
                    <a:pt x="1539122" y="234168"/>
                  </a:lnTo>
                  <a:lnTo>
                    <a:pt x="1486666" y="237318"/>
                  </a:lnTo>
                  <a:lnTo>
                    <a:pt x="1433508" y="227787"/>
                  </a:lnTo>
                  <a:lnTo>
                    <a:pt x="1381149" y="230931"/>
                  </a:lnTo>
                  <a:lnTo>
                    <a:pt x="1328044" y="221397"/>
                  </a:lnTo>
                  <a:lnTo>
                    <a:pt x="1223311" y="227685"/>
                  </a:lnTo>
                  <a:lnTo>
                    <a:pt x="1170115" y="218157"/>
                  </a:lnTo>
                  <a:lnTo>
                    <a:pt x="1876044" y="175768"/>
                  </a:lnTo>
                  <a:lnTo>
                    <a:pt x="1925370" y="185529"/>
                  </a:lnTo>
                  <a:lnTo>
                    <a:pt x="1975084" y="207990"/>
                  </a:lnTo>
                  <a:lnTo>
                    <a:pt x="2118951" y="237520"/>
                  </a:lnTo>
                  <a:lnTo>
                    <a:pt x="2213143" y="282755"/>
                  </a:lnTo>
                  <a:lnTo>
                    <a:pt x="2257919" y="305512"/>
                  </a:lnTo>
                  <a:lnTo>
                    <a:pt x="2301311" y="328353"/>
                  </a:lnTo>
                  <a:lnTo>
                    <a:pt x="2343170" y="351285"/>
                  </a:lnTo>
                  <a:lnTo>
                    <a:pt x="2383346" y="374318"/>
                  </a:lnTo>
                  <a:lnTo>
                    <a:pt x="2421689" y="397462"/>
                  </a:lnTo>
                  <a:lnTo>
                    <a:pt x="2458812" y="433401"/>
                  </a:lnTo>
                  <a:lnTo>
                    <a:pt x="2493802" y="469469"/>
                  </a:lnTo>
                  <a:lnTo>
                    <a:pt x="2526512" y="505673"/>
                  </a:lnTo>
                  <a:lnTo>
                    <a:pt x="2556790" y="542024"/>
                  </a:lnTo>
                  <a:lnTo>
                    <a:pt x="2584488" y="578529"/>
                  </a:lnTo>
                  <a:lnTo>
                    <a:pt x="2609455" y="615199"/>
                  </a:lnTo>
                  <a:lnTo>
                    <a:pt x="2632468" y="664708"/>
                  </a:lnTo>
                  <a:lnTo>
                    <a:pt x="2650337" y="714527"/>
                  </a:lnTo>
                  <a:lnTo>
                    <a:pt x="2663221" y="764645"/>
                  </a:lnTo>
                  <a:lnTo>
                    <a:pt x="2670518" y="802375"/>
                  </a:lnTo>
                  <a:lnTo>
                    <a:pt x="2673061" y="840391"/>
                  </a:lnTo>
                  <a:lnTo>
                    <a:pt x="2673909" y="853063"/>
                  </a:lnTo>
                  <a:lnTo>
                    <a:pt x="2672029" y="891345"/>
                  </a:lnTo>
                  <a:lnTo>
                    <a:pt x="2666561" y="942564"/>
                  </a:lnTo>
                  <a:lnTo>
                    <a:pt x="2656140" y="981359"/>
                  </a:lnTo>
                  <a:lnTo>
                    <a:pt x="2641686" y="1020395"/>
                  </a:lnTo>
                  <a:lnTo>
                    <a:pt x="2623357" y="1059665"/>
                  </a:lnTo>
                  <a:lnTo>
                    <a:pt x="2601313" y="1099157"/>
                  </a:lnTo>
                  <a:lnTo>
                    <a:pt x="2575711" y="1138863"/>
                  </a:lnTo>
                  <a:lnTo>
                    <a:pt x="2546711" y="1178773"/>
                  </a:lnTo>
                  <a:lnTo>
                    <a:pt x="2514095" y="1218900"/>
                  </a:lnTo>
                  <a:lnTo>
                    <a:pt x="2480093" y="1259110"/>
                  </a:lnTo>
                  <a:lnTo>
                    <a:pt x="2444018" y="1286722"/>
                  </a:lnTo>
                  <a:lnTo>
                    <a:pt x="2406703" y="1314408"/>
                  </a:lnTo>
                  <a:lnTo>
                    <a:pt x="2368223" y="1342165"/>
                  </a:lnTo>
                  <a:lnTo>
                    <a:pt x="2328652" y="1369987"/>
                  </a:lnTo>
                  <a:lnTo>
                    <a:pt x="2288063" y="1397870"/>
                  </a:lnTo>
                  <a:lnTo>
                    <a:pt x="2246530" y="1425809"/>
                  </a:lnTo>
                  <a:lnTo>
                    <a:pt x="2203366" y="1441124"/>
                  </a:lnTo>
                  <a:lnTo>
                    <a:pt x="2160166" y="1469164"/>
                  </a:lnTo>
                  <a:lnTo>
                    <a:pt x="2070150" y="1500015"/>
                  </a:lnTo>
                  <a:lnTo>
                    <a:pt x="2025003" y="1528171"/>
                  </a:lnTo>
                  <a:lnTo>
                    <a:pt x="1978594" y="1543681"/>
                  </a:lnTo>
                  <a:close/>
                </a:path>
                <a:path extrusionOk="0" h="1681479" w="2673984">
                  <a:moveTo>
                    <a:pt x="1466859" y="1663469"/>
                  </a:moveTo>
                  <a:lnTo>
                    <a:pt x="1169574" y="1681320"/>
                  </a:lnTo>
                  <a:lnTo>
                    <a:pt x="1119371" y="1671611"/>
                  </a:lnTo>
                  <a:lnTo>
                    <a:pt x="1515793" y="1647808"/>
                  </a:lnTo>
                  <a:lnTo>
                    <a:pt x="1466859" y="1663469"/>
                  </a:lnTo>
                  <a:close/>
                </a:path>
              </a:pathLst>
            </a:custGeom>
            <a:solidFill>
              <a:srgbClr val="FA3A2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1" name="Google Shape;161;p14"/>
          <p:cNvSpPr txBox="1"/>
          <p:nvPr/>
        </p:nvSpPr>
        <p:spPr>
          <a:xfrm>
            <a:off x="10028525" y="2241800"/>
            <a:ext cx="7297500" cy="68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  <a:highlight>
                  <a:srgbClr val="00AEC3"/>
                </a:highlight>
                <a:latin typeface="Encode Sans"/>
                <a:ea typeface="Encode Sans"/>
                <a:cs typeface="Encode Sans"/>
                <a:sym typeface="Encode Sans"/>
              </a:rPr>
              <a:t>Requisitos para presentación presencial</a:t>
            </a:r>
            <a:endParaRPr b="1" sz="2400">
              <a:solidFill>
                <a:schemeClr val="lt1"/>
              </a:solidFill>
              <a:highlight>
                <a:srgbClr val="00AEC3"/>
              </a:highlight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chemeClr val="lt1"/>
              </a:solidFill>
              <a:highlight>
                <a:srgbClr val="00AEC3"/>
              </a:highlight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Si se presenta la documentación presencialmente, el sello de ingreso en el tercero pagador debe ser </a:t>
            </a:r>
            <a:r>
              <a:rPr b="1"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completamente legible</a:t>
            </a:r>
            <a:r>
              <a:rPr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 y contener la siguiente información:</a:t>
            </a:r>
            <a:endParaRPr sz="24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Identificación</a:t>
            </a:r>
            <a:r>
              <a:rPr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 del tercero pagador.</a:t>
            </a:r>
            <a:endParaRPr sz="24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"/>
              <a:buChar char="●"/>
            </a:pPr>
            <a:r>
              <a:rPr b="1"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Lugar y fecha.</a:t>
            </a:r>
            <a:endParaRPr b="1" sz="24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Firma</a:t>
            </a:r>
            <a:r>
              <a:rPr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 de la persona que lo recibe.</a:t>
            </a:r>
            <a:endParaRPr sz="24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Aclaración de en qué carácter, cargo o rol </a:t>
            </a:r>
            <a:r>
              <a:rPr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recibe la documentación.</a:t>
            </a:r>
            <a:endParaRPr sz="24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La fecha que figura en este sello debe </a:t>
            </a:r>
            <a:r>
              <a:rPr b="1"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coincidir exactamente</a:t>
            </a:r>
            <a:r>
              <a:rPr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 con la fecha que aparece en la columna de presentación de la DECLARACIÓN JURADA.</a:t>
            </a:r>
            <a:endParaRPr sz="24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750">
              <a:solidFill>
                <a:schemeClr val="dk1"/>
              </a:solidFill>
            </a:endParaRPr>
          </a:p>
        </p:txBody>
      </p:sp>
      <p:sp>
        <p:nvSpPr>
          <p:cNvPr id="162" name="Google Shape;162;p14"/>
          <p:cNvSpPr txBox="1"/>
          <p:nvPr/>
        </p:nvSpPr>
        <p:spPr>
          <a:xfrm>
            <a:off x="4453275" y="978950"/>
            <a:ext cx="9819900" cy="10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Tipos de entrega:</a:t>
            </a:r>
            <a:endParaRPr b="1" sz="28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oogle Shape;167;p15"/>
          <p:cNvGrpSpPr/>
          <p:nvPr/>
        </p:nvGrpSpPr>
        <p:grpSpPr>
          <a:xfrm>
            <a:off x="4349094" y="474843"/>
            <a:ext cx="4503507" cy="6485768"/>
            <a:chOff x="4034305" y="437816"/>
            <a:chExt cx="6123888" cy="8819375"/>
          </a:xfrm>
        </p:grpSpPr>
        <p:pic>
          <p:nvPicPr>
            <p:cNvPr id="168" name="Google Shape;168;p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4305" y="437816"/>
              <a:ext cx="6123888" cy="8819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9" name="Google Shape;169;p15"/>
            <p:cNvSpPr/>
            <p:nvPr/>
          </p:nvSpPr>
          <p:spPr>
            <a:xfrm>
              <a:off x="4483404" y="1887917"/>
              <a:ext cx="2468880" cy="621030"/>
            </a:xfrm>
            <a:custGeom>
              <a:rect b="b" l="l" r="r" t="t"/>
              <a:pathLst>
                <a:path extrusionOk="0" h="621030" w="2468879">
                  <a:moveTo>
                    <a:pt x="2468537" y="138455"/>
                  </a:moveTo>
                  <a:lnTo>
                    <a:pt x="2436126" y="82245"/>
                  </a:lnTo>
                  <a:lnTo>
                    <a:pt x="2392057" y="54965"/>
                  </a:lnTo>
                  <a:lnTo>
                    <a:pt x="2327198" y="37338"/>
                  </a:lnTo>
                  <a:lnTo>
                    <a:pt x="2288006" y="31711"/>
                  </a:lnTo>
                  <a:lnTo>
                    <a:pt x="2244852" y="27965"/>
                  </a:lnTo>
                  <a:lnTo>
                    <a:pt x="2198154" y="25920"/>
                  </a:lnTo>
                  <a:lnTo>
                    <a:pt x="2148332" y="25425"/>
                  </a:lnTo>
                  <a:lnTo>
                    <a:pt x="2095779" y="26276"/>
                  </a:lnTo>
                  <a:lnTo>
                    <a:pt x="2040915" y="28308"/>
                  </a:lnTo>
                  <a:lnTo>
                    <a:pt x="1984171" y="31343"/>
                  </a:lnTo>
                  <a:lnTo>
                    <a:pt x="1925942" y="35217"/>
                  </a:lnTo>
                  <a:lnTo>
                    <a:pt x="1456270" y="74891"/>
                  </a:lnTo>
                  <a:lnTo>
                    <a:pt x="1403273" y="78308"/>
                  </a:lnTo>
                  <a:lnTo>
                    <a:pt x="1352931" y="80784"/>
                  </a:lnTo>
                  <a:lnTo>
                    <a:pt x="1302562" y="82245"/>
                  </a:lnTo>
                  <a:lnTo>
                    <a:pt x="1261833" y="82245"/>
                  </a:lnTo>
                  <a:lnTo>
                    <a:pt x="583730" y="62903"/>
                  </a:lnTo>
                  <a:lnTo>
                    <a:pt x="545261" y="61036"/>
                  </a:lnTo>
                  <a:lnTo>
                    <a:pt x="490410" y="56286"/>
                  </a:lnTo>
                  <a:lnTo>
                    <a:pt x="451459" y="52044"/>
                  </a:lnTo>
                  <a:lnTo>
                    <a:pt x="54978" y="0"/>
                  </a:lnTo>
                  <a:lnTo>
                    <a:pt x="41935" y="37338"/>
                  </a:lnTo>
                  <a:lnTo>
                    <a:pt x="16700" y="123977"/>
                  </a:lnTo>
                  <a:lnTo>
                    <a:pt x="0" y="221932"/>
                  </a:lnTo>
                  <a:lnTo>
                    <a:pt x="12623" y="293154"/>
                  </a:lnTo>
                  <a:lnTo>
                    <a:pt x="35864" y="314071"/>
                  </a:lnTo>
                  <a:lnTo>
                    <a:pt x="52095" y="321424"/>
                  </a:lnTo>
                  <a:lnTo>
                    <a:pt x="51727" y="323202"/>
                  </a:lnTo>
                  <a:lnTo>
                    <a:pt x="38176" y="411543"/>
                  </a:lnTo>
                  <a:lnTo>
                    <a:pt x="35471" y="510730"/>
                  </a:lnTo>
                  <a:lnTo>
                    <a:pt x="58737" y="578180"/>
                  </a:lnTo>
                  <a:lnTo>
                    <a:pt x="122605" y="610044"/>
                  </a:lnTo>
                  <a:lnTo>
                    <a:pt x="167474" y="616432"/>
                  </a:lnTo>
                  <a:lnTo>
                    <a:pt x="218935" y="618591"/>
                  </a:lnTo>
                  <a:lnTo>
                    <a:pt x="275170" y="617321"/>
                  </a:lnTo>
                  <a:lnTo>
                    <a:pt x="334403" y="613397"/>
                  </a:lnTo>
                  <a:lnTo>
                    <a:pt x="394792" y="607606"/>
                  </a:lnTo>
                  <a:lnTo>
                    <a:pt x="454545" y="600748"/>
                  </a:lnTo>
                  <a:lnTo>
                    <a:pt x="564921" y="586905"/>
                  </a:lnTo>
                  <a:lnTo>
                    <a:pt x="611936" y="581507"/>
                  </a:lnTo>
                  <a:lnTo>
                    <a:pt x="698652" y="574243"/>
                  </a:lnTo>
                  <a:lnTo>
                    <a:pt x="774865" y="564210"/>
                  </a:lnTo>
                  <a:lnTo>
                    <a:pt x="822909" y="560260"/>
                  </a:lnTo>
                  <a:lnTo>
                    <a:pt x="860666" y="558647"/>
                  </a:lnTo>
                  <a:lnTo>
                    <a:pt x="901382" y="557491"/>
                  </a:lnTo>
                  <a:lnTo>
                    <a:pt x="992339" y="556298"/>
                  </a:lnTo>
                  <a:lnTo>
                    <a:pt x="1096010" y="556298"/>
                  </a:lnTo>
                  <a:lnTo>
                    <a:pt x="1429588" y="560260"/>
                  </a:lnTo>
                  <a:lnTo>
                    <a:pt x="1473695" y="561886"/>
                  </a:lnTo>
                  <a:lnTo>
                    <a:pt x="1521256" y="565251"/>
                  </a:lnTo>
                  <a:lnTo>
                    <a:pt x="1571726" y="570052"/>
                  </a:lnTo>
                  <a:lnTo>
                    <a:pt x="1624545" y="575970"/>
                  </a:lnTo>
                  <a:lnTo>
                    <a:pt x="1904047" y="611555"/>
                  </a:lnTo>
                  <a:lnTo>
                    <a:pt x="1959089" y="617677"/>
                  </a:lnTo>
                  <a:lnTo>
                    <a:pt x="1989823" y="620522"/>
                  </a:lnTo>
                  <a:lnTo>
                    <a:pt x="2239187" y="620522"/>
                  </a:lnTo>
                  <a:lnTo>
                    <a:pt x="2294445" y="602538"/>
                  </a:lnTo>
                  <a:lnTo>
                    <a:pt x="2335898" y="556298"/>
                  </a:lnTo>
                  <a:lnTo>
                    <a:pt x="2347811" y="518147"/>
                  </a:lnTo>
                  <a:lnTo>
                    <a:pt x="2347811" y="407987"/>
                  </a:lnTo>
                  <a:lnTo>
                    <a:pt x="2376220" y="407987"/>
                  </a:lnTo>
                  <a:lnTo>
                    <a:pt x="2416899" y="390410"/>
                  </a:lnTo>
                  <a:lnTo>
                    <a:pt x="2459545" y="342328"/>
                  </a:lnTo>
                  <a:lnTo>
                    <a:pt x="2468537" y="318477"/>
                  </a:lnTo>
                  <a:lnTo>
                    <a:pt x="2468537" y="138455"/>
                  </a:lnTo>
                  <a:close/>
                </a:path>
              </a:pathLst>
            </a:custGeom>
            <a:solidFill>
              <a:srgbClr val="FFF133">
                <a:alpha val="49803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29"/>
            </a:p>
          </p:txBody>
        </p:sp>
        <p:sp>
          <p:nvSpPr>
            <p:cNvPr id="170" name="Google Shape;170;p15"/>
            <p:cNvSpPr/>
            <p:nvPr/>
          </p:nvSpPr>
          <p:spPr>
            <a:xfrm>
              <a:off x="6075707" y="2328468"/>
              <a:ext cx="721995" cy="396240"/>
            </a:xfrm>
            <a:custGeom>
              <a:rect b="b" l="l" r="r" t="t"/>
              <a:pathLst>
                <a:path extrusionOk="0" h="396239" w="721995">
                  <a:moveTo>
                    <a:pt x="47593" y="308487"/>
                  </a:moveTo>
                  <a:lnTo>
                    <a:pt x="18895" y="295607"/>
                  </a:lnTo>
                  <a:lnTo>
                    <a:pt x="0" y="230867"/>
                  </a:lnTo>
                  <a:lnTo>
                    <a:pt x="2099" y="131313"/>
                  </a:lnTo>
                  <a:lnTo>
                    <a:pt x="12596" y="40004"/>
                  </a:lnTo>
                  <a:lnTo>
                    <a:pt x="18895" y="0"/>
                  </a:lnTo>
                  <a:lnTo>
                    <a:pt x="109901" y="2854"/>
                  </a:lnTo>
                  <a:lnTo>
                    <a:pt x="183215" y="6502"/>
                  </a:lnTo>
                  <a:lnTo>
                    <a:pt x="241603" y="10893"/>
                  </a:lnTo>
                  <a:lnTo>
                    <a:pt x="287833" y="15981"/>
                  </a:lnTo>
                  <a:lnTo>
                    <a:pt x="354889" y="28056"/>
                  </a:lnTo>
                  <a:lnTo>
                    <a:pt x="406524" y="42346"/>
                  </a:lnTo>
                  <a:lnTo>
                    <a:pt x="451674" y="53787"/>
                  </a:lnTo>
                  <a:lnTo>
                    <a:pt x="562701" y="78436"/>
                  </a:lnTo>
                  <a:lnTo>
                    <a:pt x="618150" y="93125"/>
                  </a:lnTo>
                  <a:lnTo>
                    <a:pt x="666605" y="110378"/>
                  </a:lnTo>
                  <a:lnTo>
                    <a:pt x="702851" y="130936"/>
                  </a:lnTo>
                  <a:lnTo>
                    <a:pt x="721676" y="155540"/>
                  </a:lnTo>
                  <a:lnTo>
                    <a:pt x="718525" y="193071"/>
                  </a:lnTo>
                  <a:lnTo>
                    <a:pt x="695376" y="241891"/>
                  </a:lnTo>
                  <a:lnTo>
                    <a:pt x="660533" y="293184"/>
                  </a:lnTo>
                  <a:lnTo>
                    <a:pt x="178637" y="293184"/>
                  </a:lnTo>
                  <a:lnTo>
                    <a:pt x="131177" y="300357"/>
                  </a:lnTo>
                  <a:lnTo>
                    <a:pt x="86258" y="307764"/>
                  </a:lnTo>
                  <a:lnTo>
                    <a:pt x="47593" y="308487"/>
                  </a:lnTo>
                  <a:close/>
                </a:path>
                <a:path extrusionOk="0" h="396239" w="721995">
                  <a:moveTo>
                    <a:pt x="553921" y="395772"/>
                  </a:moveTo>
                  <a:lnTo>
                    <a:pt x="544034" y="394856"/>
                  </a:lnTo>
                  <a:lnTo>
                    <a:pt x="535903" y="389054"/>
                  </a:lnTo>
                  <a:lnTo>
                    <a:pt x="527009" y="381114"/>
                  </a:lnTo>
                  <a:lnTo>
                    <a:pt x="514832" y="373785"/>
                  </a:lnTo>
                  <a:lnTo>
                    <a:pt x="436595" y="346007"/>
                  </a:lnTo>
                  <a:lnTo>
                    <a:pt x="383926" y="329810"/>
                  </a:lnTo>
                  <a:lnTo>
                    <a:pt x="328136" y="314428"/>
                  </a:lnTo>
                  <a:lnTo>
                    <a:pt x="273657" y="301625"/>
                  </a:lnTo>
                  <a:lnTo>
                    <a:pt x="225037" y="293184"/>
                  </a:lnTo>
                  <a:lnTo>
                    <a:pt x="660533" y="293184"/>
                  </a:lnTo>
                  <a:lnTo>
                    <a:pt x="659786" y="294284"/>
                  </a:lnTo>
                  <a:lnTo>
                    <a:pt x="619310" y="342538"/>
                  </a:lnTo>
                  <a:lnTo>
                    <a:pt x="581503" y="378939"/>
                  </a:lnTo>
                  <a:lnTo>
                    <a:pt x="553921" y="395772"/>
                  </a:lnTo>
                  <a:close/>
                </a:path>
              </a:pathLst>
            </a:custGeom>
            <a:solidFill>
              <a:srgbClr val="FFA0F9">
                <a:alpha val="49803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29"/>
            </a:p>
          </p:txBody>
        </p:sp>
        <p:sp>
          <p:nvSpPr>
            <p:cNvPr id="171" name="Google Shape;171;p15"/>
            <p:cNvSpPr/>
            <p:nvPr/>
          </p:nvSpPr>
          <p:spPr>
            <a:xfrm>
              <a:off x="4861847" y="2845850"/>
              <a:ext cx="2090420" cy="371475"/>
            </a:xfrm>
            <a:custGeom>
              <a:rect b="b" l="l" r="r" t="t"/>
              <a:pathLst>
                <a:path extrusionOk="0" h="371475" w="2090420">
                  <a:moveTo>
                    <a:pt x="2060328" y="49403"/>
                  </a:moveTo>
                  <a:lnTo>
                    <a:pt x="1222018" y="49403"/>
                  </a:lnTo>
                  <a:lnTo>
                    <a:pt x="1264896" y="47252"/>
                  </a:lnTo>
                  <a:lnTo>
                    <a:pt x="1310861" y="43669"/>
                  </a:lnTo>
                  <a:lnTo>
                    <a:pt x="1592283" y="14859"/>
                  </a:lnTo>
                  <a:lnTo>
                    <a:pt x="1652653" y="9398"/>
                  </a:lnTo>
                  <a:lnTo>
                    <a:pt x="1712306" y="4865"/>
                  </a:lnTo>
                  <a:lnTo>
                    <a:pt x="1770352" y="1614"/>
                  </a:lnTo>
                  <a:lnTo>
                    <a:pt x="1825901" y="0"/>
                  </a:lnTo>
                  <a:lnTo>
                    <a:pt x="1878062" y="375"/>
                  </a:lnTo>
                  <a:lnTo>
                    <a:pt x="1925944" y="3096"/>
                  </a:lnTo>
                  <a:lnTo>
                    <a:pt x="1968657" y="8516"/>
                  </a:lnTo>
                  <a:lnTo>
                    <a:pt x="2035013" y="28872"/>
                  </a:lnTo>
                  <a:lnTo>
                    <a:pt x="2056874" y="44517"/>
                  </a:lnTo>
                  <a:lnTo>
                    <a:pt x="2060328" y="49403"/>
                  </a:lnTo>
                  <a:close/>
                </a:path>
                <a:path extrusionOk="0" h="371475" w="2090420">
                  <a:moveTo>
                    <a:pt x="225070" y="342962"/>
                  </a:moveTo>
                  <a:lnTo>
                    <a:pt x="172055" y="342573"/>
                  </a:lnTo>
                  <a:lnTo>
                    <a:pt x="124137" y="339057"/>
                  </a:lnTo>
                  <a:lnTo>
                    <a:pt x="82727" y="331787"/>
                  </a:lnTo>
                  <a:lnTo>
                    <a:pt x="25079" y="303479"/>
                  </a:lnTo>
                  <a:lnTo>
                    <a:pt x="0" y="232211"/>
                  </a:lnTo>
                  <a:lnTo>
                    <a:pt x="2786" y="133383"/>
                  </a:lnTo>
                  <a:lnTo>
                    <a:pt x="16656" y="46095"/>
                  </a:lnTo>
                  <a:lnTo>
                    <a:pt x="16719" y="45700"/>
                  </a:lnTo>
                  <a:lnTo>
                    <a:pt x="25079" y="7871"/>
                  </a:lnTo>
                  <a:lnTo>
                    <a:pt x="700580" y="25584"/>
                  </a:lnTo>
                  <a:lnTo>
                    <a:pt x="789581" y="30218"/>
                  </a:lnTo>
                  <a:lnTo>
                    <a:pt x="843986" y="34193"/>
                  </a:lnTo>
                  <a:lnTo>
                    <a:pt x="855193" y="34859"/>
                  </a:lnTo>
                  <a:lnTo>
                    <a:pt x="856978" y="34859"/>
                  </a:lnTo>
                  <a:lnTo>
                    <a:pt x="890793" y="35903"/>
                  </a:lnTo>
                  <a:lnTo>
                    <a:pt x="1010747" y="35903"/>
                  </a:lnTo>
                  <a:lnTo>
                    <a:pt x="1046575" y="37951"/>
                  </a:lnTo>
                  <a:lnTo>
                    <a:pt x="1133914" y="46095"/>
                  </a:lnTo>
                  <a:lnTo>
                    <a:pt x="1190409" y="49403"/>
                  </a:lnTo>
                  <a:lnTo>
                    <a:pt x="2060328" y="49403"/>
                  </a:lnTo>
                  <a:lnTo>
                    <a:pt x="2079652" y="76740"/>
                  </a:lnTo>
                  <a:lnTo>
                    <a:pt x="2090409" y="106197"/>
                  </a:lnTo>
                  <a:lnTo>
                    <a:pt x="2090409" y="276150"/>
                  </a:lnTo>
                  <a:lnTo>
                    <a:pt x="2079866" y="305160"/>
                  </a:lnTo>
                  <a:lnTo>
                    <a:pt x="2077345" y="308726"/>
                  </a:lnTo>
                  <a:lnTo>
                    <a:pt x="663205" y="308726"/>
                  </a:lnTo>
                  <a:lnTo>
                    <a:pt x="620255" y="310787"/>
                  </a:lnTo>
                  <a:lnTo>
                    <a:pt x="571104" y="314735"/>
                  </a:lnTo>
                  <a:lnTo>
                    <a:pt x="400571" y="331637"/>
                  </a:lnTo>
                  <a:lnTo>
                    <a:pt x="340738" y="336868"/>
                  </a:lnTo>
                  <a:lnTo>
                    <a:pt x="280494" y="340938"/>
                  </a:lnTo>
                  <a:lnTo>
                    <a:pt x="279454" y="340938"/>
                  </a:lnTo>
                  <a:lnTo>
                    <a:pt x="225070" y="342962"/>
                  </a:lnTo>
                  <a:close/>
                </a:path>
                <a:path extrusionOk="0" h="371475" w="2090420">
                  <a:moveTo>
                    <a:pt x="1010747" y="35903"/>
                  </a:moveTo>
                  <a:lnTo>
                    <a:pt x="890793" y="35903"/>
                  </a:lnTo>
                  <a:lnTo>
                    <a:pt x="919563" y="35559"/>
                  </a:lnTo>
                  <a:lnTo>
                    <a:pt x="921662" y="35559"/>
                  </a:lnTo>
                  <a:lnTo>
                    <a:pt x="965840" y="34859"/>
                  </a:lnTo>
                  <a:lnTo>
                    <a:pt x="1004738" y="35559"/>
                  </a:lnTo>
                  <a:lnTo>
                    <a:pt x="1010747" y="35903"/>
                  </a:lnTo>
                  <a:close/>
                </a:path>
                <a:path extrusionOk="0" h="371475" w="2090420">
                  <a:moveTo>
                    <a:pt x="1986546" y="371070"/>
                  </a:moveTo>
                  <a:lnTo>
                    <a:pt x="1565287" y="371070"/>
                  </a:lnTo>
                  <a:lnTo>
                    <a:pt x="1293940" y="344838"/>
                  </a:lnTo>
                  <a:lnTo>
                    <a:pt x="1247080" y="340938"/>
                  </a:lnTo>
                  <a:lnTo>
                    <a:pt x="1204467" y="338189"/>
                  </a:lnTo>
                  <a:lnTo>
                    <a:pt x="1166793" y="336868"/>
                  </a:lnTo>
                  <a:lnTo>
                    <a:pt x="990996" y="334221"/>
                  </a:lnTo>
                  <a:lnTo>
                    <a:pt x="941008" y="332766"/>
                  </a:lnTo>
                  <a:lnTo>
                    <a:pt x="894232" y="330722"/>
                  </a:lnTo>
                  <a:lnTo>
                    <a:pt x="850012" y="327910"/>
                  </a:lnTo>
                  <a:lnTo>
                    <a:pt x="810885" y="323953"/>
                  </a:lnTo>
                  <a:lnTo>
                    <a:pt x="742709" y="313595"/>
                  </a:lnTo>
                  <a:lnTo>
                    <a:pt x="698544" y="309180"/>
                  </a:lnTo>
                  <a:lnTo>
                    <a:pt x="663205" y="308726"/>
                  </a:lnTo>
                  <a:lnTo>
                    <a:pt x="2077345" y="308726"/>
                  </a:lnTo>
                  <a:lnTo>
                    <a:pt x="2056874" y="337682"/>
                  </a:lnTo>
                  <a:lnTo>
                    <a:pt x="2036132" y="353050"/>
                  </a:lnTo>
                  <a:lnTo>
                    <a:pt x="2008570" y="365135"/>
                  </a:lnTo>
                  <a:lnTo>
                    <a:pt x="1986546" y="371070"/>
                  </a:lnTo>
                  <a:close/>
                </a:path>
              </a:pathLst>
            </a:custGeom>
            <a:solidFill>
              <a:srgbClr val="BC9AFF">
                <a:alpha val="49803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29"/>
            </a:p>
          </p:txBody>
        </p:sp>
      </p:grpSp>
      <p:sp>
        <p:nvSpPr>
          <p:cNvPr id="172" name="Google Shape;172;p15"/>
          <p:cNvSpPr txBox="1"/>
          <p:nvPr/>
        </p:nvSpPr>
        <p:spPr>
          <a:xfrm>
            <a:off x="10751115" y="590380"/>
            <a:ext cx="67938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454025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None/>
            </a:pPr>
            <a:r>
              <a:t/>
            </a:r>
            <a:endParaRPr sz="205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3" name="Google Shape;173;p15"/>
          <p:cNvGrpSpPr/>
          <p:nvPr/>
        </p:nvGrpSpPr>
        <p:grpSpPr>
          <a:xfrm>
            <a:off x="4349107" y="7130300"/>
            <a:ext cx="5306960" cy="2897666"/>
            <a:chOff x="10763791" y="6054573"/>
            <a:chExt cx="6824794" cy="3726422"/>
          </a:xfrm>
        </p:grpSpPr>
        <p:pic>
          <p:nvPicPr>
            <p:cNvPr id="174" name="Google Shape;174;p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819758" y="6054722"/>
              <a:ext cx="6452977" cy="35521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5" name="Google Shape;175;p15"/>
            <p:cNvSpPr/>
            <p:nvPr/>
          </p:nvSpPr>
          <p:spPr>
            <a:xfrm>
              <a:off x="13910691" y="7509725"/>
              <a:ext cx="2628265" cy="536575"/>
            </a:xfrm>
            <a:custGeom>
              <a:rect b="b" l="l" r="r" t="t"/>
              <a:pathLst>
                <a:path extrusionOk="0" h="536575" w="2628265">
                  <a:moveTo>
                    <a:pt x="2627896" y="108242"/>
                  </a:moveTo>
                  <a:lnTo>
                    <a:pt x="2612110" y="58051"/>
                  </a:lnTo>
                  <a:lnTo>
                    <a:pt x="2606941" y="41630"/>
                  </a:lnTo>
                  <a:lnTo>
                    <a:pt x="2583561" y="24244"/>
                  </a:lnTo>
                  <a:lnTo>
                    <a:pt x="2569527" y="18910"/>
                  </a:lnTo>
                  <a:lnTo>
                    <a:pt x="2551785" y="12153"/>
                  </a:lnTo>
                  <a:lnTo>
                    <a:pt x="2512631" y="4533"/>
                  </a:lnTo>
                  <a:lnTo>
                    <a:pt x="2467533" y="736"/>
                  </a:lnTo>
                  <a:lnTo>
                    <a:pt x="2417648" y="0"/>
                  </a:lnTo>
                  <a:lnTo>
                    <a:pt x="2364206" y="1587"/>
                  </a:lnTo>
                  <a:lnTo>
                    <a:pt x="2309088" y="4724"/>
                  </a:lnTo>
                  <a:lnTo>
                    <a:pt x="2139327" y="16548"/>
                  </a:lnTo>
                  <a:lnTo>
                    <a:pt x="2086457" y="18770"/>
                  </a:lnTo>
                  <a:lnTo>
                    <a:pt x="2037905" y="18910"/>
                  </a:lnTo>
                  <a:lnTo>
                    <a:pt x="2037359" y="18910"/>
                  </a:lnTo>
                  <a:lnTo>
                    <a:pt x="1726336" y="11201"/>
                  </a:lnTo>
                  <a:lnTo>
                    <a:pt x="1724698" y="11201"/>
                  </a:lnTo>
                  <a:lnTo>
                    <a:pt x="1672018" y="10617"/>
                  </a:lnTo>
                  <a:lnTo>
                    <a:pt x="1623390" y="10617"/>
                  </a:lnTo>
                  <a:lnTo>
                    <a:pt x="1584134" y="11201"/>
                  </a:lnTo>
                  <a:lnTo>
                    <a:pt x="1581264" y="11201"/>
                  </a:lnTo>
                  <a:lnTo>
                    <a:pt x="1538300" y="12738"/>
                  </a:lnTo>
                  <a:lnTo>
                    <a:pt x="1456690" y="20993"/>
                  </a:lnTo>
                  <a:lnTo>
                    <a:pt x="1419072" y="28575"/>
                  </a:lnTo>
                  <a:lnTo>
                    <a:pt x="1384427" y="36423"/>
                  </a:lnTo>
                  <a:lnTo>
                    <a:pt x="1348155" y="43154"/>
                  </a:lnTo>
                  <a:lnTo>
                    <a:pt x="1276108" y="51485"/>
                  </a:lnTo>
                  <a:lnTo>
                    <a:pt x="1236433" y="54648"/>
                  </a:lnTo>
                  <a:lnTo>
                    <a:pt x="1185316" y="57543"/>
                  </a:lnTo>
                  <a:lnTo>
                    <a:pt x="1156017" y="58051"/>
                  </a:lnTo>
                  <a:lnTo>
                    <a:pt x="1120927" y="57226"/>
                  </a:lnTo>
                  <a:lnTo>
                    <a:pt x="1080617" y="55245"/>
                  </a:lnTo>
                  <a:lnTo>
                    <a:pt x="1035646" y="52285"/>
                  </a:lnTo>
                  <a:lnTo>
                    <a:pt x="637908" y="18910"/>
                  </a:lnTo>
                  <a:lnTo>
                    <a:pt x="515188" y="10617"/>
                  </a:lnTo>
                  <a:lnTo>
                    <a:pt x="454507" y="7531"/>
                  </a:lnTo>
                  <a:lnTo>
                    <a:pt x="395681" y="5397"/>
                  </a:lnTo>
                  <a:lnTo>
                    <a:pt x="346087" y="4533"/>
                  </a:lnTo>
                  <a:lnTo>
                    <a:pt x="317715" y="4533"/>
                  </a:lnTo>
                  <a:lnTo>
                    <a:pt x="234302" y="6527"/>
                  </a:lnTo>
                  <a:lnTo>
                    <a:pt x="187426" y="9982"/>
                  </a:lnTo>
                  <a:lnTo>
                    <a:pt x="144945" y="15265"/>
                  </a:lnTo>
                  <a:lnTo>
                    <a:pt x="107416" y="22567"/>
                  </a:lnTo>
                  <a:lnTo>
                    <a:pt x="49530" y="43903"/>
                  </a:lnTo>
                  <a:lnTo>
                    <a:pt x="5003" y="95592"/>
                  </a:lnTo>
                  <a:lnTo>
                    <a:pt x="0" y="111036"/>
                  </a:lnTo>
                  <a:lnTo>
                    <a:pt x="0" y="279196"/>
                  </a:lnTo>
                  <a:lnTo>
                    <a:pt x="30302" y="330962"/>
                  </a:lnTo>
                  <a:lnTo>
                    <a:pt x="75692" y="357682"/>
                  </a:lnTo>
                  <a:lnTo>
                    <a:pt x="89712" y="362013"/>
                  </a:lnTo>
                  <a:lnTo>
                    <a:pt x="135915" y="362013"/>
                  </a:lnTo>
                  <a:lnTo>
                    <a:pt x="146177" y="391553"/>
                  </a:lnTo>
                  <a:lnTo>
                    <a:pt x="170434" y="407314"/>
                  </a:lnTo>
                  <a:lnTo>
                    <a:pt x="204190" y="417309"/>
                  </a:lnTo>
                  <a:lnTo>
                    <a:pt x="245770" y="422402"/>
                  </a:lnTo>
                  <a:lnTo>
                    <a:pt x="293471" y="423443"/>
                  </a:lnTo>
                  <a:lnTo>
                    <a:pt x="345605" y="421297"/>
                  </a:lnTo>
                  <a:lnTo>
                    <a:pt x="400469" y="416826"/>
                  </a:lnTo>
                  <a:lnTo>
                    <a:pt x="456374" y="410883"/>
                  </a:lnTo>
                  <a:lnTo>
                    <a:pt x="564540" y="398043"/>
                  </a:lnTo>
                  <a:lnTo>
                    <a:pt x="613410" y="392861"/>
                  </a:lnTo>
                  <a:lnTo>
                    <a:pt x="656551" y="389648"/>
                  </a:lnTo>
                  <a:lnTo>
                    <a:pt x="692251" y="389280"/>
                  </a:lnTo>
                  <a:lnTo>
                    <a:pt x="735304" y="390969"/>
                  </a:lnTo>
                  <a:lnTo>
                    <a:pt x="804087" y="396621"/>
                  </a:lnTo>
                  <a:lnTo>
                    <a:pt x="843737" y="402145"/>
                  </a:lnTo>
                  <a:lnTo>
                    <a:pt x="890689" y="410514"/>
                  </a:lnTo>
                  <a:lnTo>
                    <a:pt x="943457" y="421868"/>
                  </a:lnTo>
                  <a:lnTo>
                    <a:pt x="1110081" y="460819"/>
                  </a:lnTo>
                  <a:lnTo>
                    <a:pt x="1159573" y="471068"/>
                  </a:lnTo>
                  <a:lnTo>
                    <a:pt x="1209395" y="479831"/>
                  </a:lnTo>
                  <a:lnTo>
                    <a:pt x="1254899" y="487172"/>
                  </a:lnTo>
                  <a:lnTo>
                    <a:pt x="1300264" y="493649"/>
                  </a:lnTo>
                  <a:lnTo>
                    <a:pt x="1349667" y="499859"/>
                  </a:lnTo>
                  <a:lnTo>
                    <a:pt x="1436687" y="509866"/>
                  </a:lnTo>
                  <a:lnTo>
                    <a:pt x="1482305" y="514337"/>
                  </a:lnTo>
                  <a:lnTo>
                    <a:pt x="1530273" y="518363"/>
                  </a:lnTo>
                  <a:lnTo>
                    <a:pt x="1581251" y="521893"/>
                  </a:lnTo>
                  <a:lnTo>
                    <a:pt x="1635963" y="524852"/>
                  </a:lnTo>
                  <a:lnTo>
                    <a:pt x="1730997" y="528942"/>
                  </a:lnTo>
                  <a:lnTo>
                    <a:pt x="1902206" y="534060"/>
                  </a:lnTo>
                  <a:lnTo>
                    <a:pt x="2075649" y="536575"/>
                  </a:lnTo>
                  <a:lnTo>
                    <a:pt x="2126856" y="536575"/>
                  </a:lnTo>
                  <a:lnTo>
                    <a:pt x="2167001" y="536117"/>
                  </a:lnTo>
                  <a:lnTo>
                    <a:pt x="2171509" y="536117"/>
                  </a:lnTo>
                  <a:lnTo>
                    <a:pt x="2215197" y="534924"/>
                  </a:lnTo>
                  <a:lnTo>
                    <a:pt x="2247938" y="533184"/>
                  </a:lnTo>
                  <a:lnTo>
                    <a:pt x="2278659" y="532853"/>
                  </a:lnTo>
                  <a:lnTo>
                    <a:pt x="2303983" y="533374"/>
                  </a:lnTo>
                  <a:lnTo>
                    <a:pt x="2307310" y="532853"/>
                  </a:lnTo>
                  <a:lnTo>
                    <a:pt x="2324201" y="530199"/>
                  </a:lnTo>
                  <a:lnTo>
                    <a:pt x="2339581" y="518795"/>
                  </a:lnTo>
                  <a:lnTo>
                    <a:pt x="2351100" y="487451"/>
                  </a:lnTo>
                  <a:lnTo>
                    <a:pt x="2351125" y="487172"/>
                  </a:lnTo>
                  <a:lnTo>
                    <a:pt x="2355710" y="438200"/>
                  </a:lnTo>
                  <a:lnTo>
                    <a:pt x="2354249" y="389280"/>
                  </a:lnTo>
                  <a:lnTo>
                    <a:pt x="2353970" y="380276"/>
                  </a:lnTo>
                  <a:lnTo>
                    <a:pt x="2346426" y="322935"/>
                  </a:lnTo>
                  <a:lnTo>
                    <a:pt x="2342121" y="306997"/>
                  </a:lnTo>
                  <a:lnTo>
                    <a:pt x="2597861" y="316572"/>
                  </a:lnTo>
                  <a:lnTo>
                    <a:pt x="2606217" y="283514"/>
                  </a:lnTo>
                  <a:lnTo>
                    <a:pt x="2606725" y="281495"/>
                  </a:lnTo>
                  <a:lnTo>
                    <a:pt x="2622283" y="200113"/>
                  </a:lnTo>
                  <a:lnTo>
                    <a:pt x="2627896" y="108242"/>
                  </a:lnTo>
                  <a:close/>
                </a:path>
              </a:pathLst>
            </a:custGeom>
            <a:solidFill>
              <a:srgbClr val="BC9AFF">
                <a:alpha val="4980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8"/>
            </a:p>
          </p:txBody>
        </p:sp>
        <p:sp>
          <p:nvSpPr>
            <p:cNvPr id="176" name="Google Shape;176;p15"/>
            <p:cNvSpPr/>
            <p:nvPr/>
          </p:nvSpPr>
          <p:spPr>
            <a:xfrm>
              <a:off x="13943571" y="6990130"/>
              <a:ext cx="3382009" cy="593090"/>
            </a:xfrm>
            <a:custGeom>
              <a:rect b="b" l="l" r="r" t="t"/>
              <a:pathLst>
                <a:path extrusionOk="0" h="593090" w="3382009">
                  <a:moveTo>
                    <a:pt x="3381692" y="188760"/>
                  </a:moveTo>
                  <a:lnTo>
                    <a:pt x="3378974" y="162509"/>
                  </a:lnTo>
                  <a:lnTo>
                    <a:pt x="3367062" y="116497"/>
                  </a:lnTo>
                  <a:lnTo>
                    <a:pt x="3350387" y="87096"/>
                  </a:lnTo>
                  <a:lnTo>
                    <a:pt x="3348647" y="86347"/>
                  </a:lnTo>
                  <a:lnTo>
                    <a:pt x="3326015" y="76479"/>
                  </a:lnTo>
                  <a:lnTo>
                    <a:pt x="3325012" y="76479"/>
                  </a:lnTo>
                  <a:lnTo>
                    <a:pt x="3293770" y="77914"/>
                  </a:lnTo>
                  <a:lnTo>
                    <a:pt x="3257943" y="83794"/>
                  </a:lnTo>
                  <a:lnTo>
                    <a:pt x="3222396" y="86347"/>
                  </a:lnTo>
                  <a:lnTo>
                    <a:pt x="3183712" y="83578"/>
                  </a:lnTo>
                  <a:lnTo>
                    <a:pt x="3112935" y="76479"/>
                  </a:lnTo>
                  <a:lnTo>
                    <a:pt x="3102673" y="75476"/>
                  </a:lnTo>
                  <a:lnTo>
                    <a:pt x="3058033" y="72707"/>
                  </a:lnTo>
                  <a:lnTo>
                    <a:pt x="3014218" y="72034"/>
                  </a:lnTo>
                  <a:lnTo>
                    <a:pt x="2860827" y="76479"/>
                  </a:lnTo>
                  <a:lnTo>
                    <a:pt x="2816631" y="76479"/>
                  </a:lnTo>
                  <a:lnTo>
                    <a:pt x="2772499" y="74231"/>
                  </a:lnTo>
                  <a:lnTo>
                    <a:pt x="2727261" y="67525"/>
                  </a:lnTo>
                  <a:lnTo>
                    <a:pt x="2685491" y="58127"/>
                  </a:lnTo>
                  <a:lnTo>
                    <a:pt x="2645016" y="48450"/>
                  </a:lnTo>
                  <a:lnTo>
                    <a:pt x="2603601" y="40894"/>
                  </a:lnTo>
                  <a:lnTo>
                    <a:pt x="2564460" y="36233"/>
                  </a:lnTo>
                  <a:lnTo>
                    <a:pt x="2485593" y="30886"/>
                  </a:lnTo>
                  <a:lnTo>
                    <a:pt x="2436215" y="28778"/>
                  </a:lnTo>
                  <a:lnTo>
                    <a:pt x="2417470" y="28282"/>
                  </a:lnTo>
                  <a:lnTo>
                    <a:pt x="2396960" y="27724"/>
                  </a:lnTo>
                  <a:lnTo>
                    <a:pt x="2350922" y="27139"/>
                  </a:lnTo>
                  <a:lnTo>
                    <a:pt x="2216429" y="27139"/>
                  </a:lnTo>
                  <a:lnTo>
                    <a:pt x="2007755" y="28282"/>
                  </a:lnTo>
                  <a:lnTo>
                    <a:pt x="1910346" y="28282"/>
                  </a:lnTo>
                  <a:lnTo>
                    <a:pt x="1853996" y="27571"/>
                  </a:lnTo>
                  <a:lnTo>
                    <a:pt x="1814398" y="26504"/>
                  </a:lnTo>
                  <a:lnTo>
                    <a:pt x="1766100" y="24079"/>
                  </a:lnTo>
                  <a:lnTo>
                    <a:pt x="1689684" y="17246"/>
                  </a:lnTo>
                  <a:lnTo>
                    <a:pt x="1657921" y="15379"/>
                  </a:lnTo>
                  <a:lnTo>
                    <a:pt x="1640954" y="14389"/>
                  </a:lnTo>
                  <a:lnTo>
                    <a:pt x="1603095" y="13563"/>
                  </a:lnTo>
                  <a:lnTo>
                    <a:pt x="1560499" y="13131"/>
                  </a:lnTo>
                  <a:lnTo>
                    <a:pt x="1459750" y="13131"/>
                  </a:lnTo>
                  <a:lnTo>
                    <a:pt x="1144625" y="15227"/>
                  </a:lnTo>
                  <a:lnTo>
                    <a:pt x="1024445" y="15176"/>
                  </a:lnTo>
                  <a:lnTo>
                    <a:pt x="934059" y="13563"/>
                  </a:lnTo>
                  <a:lnTo>
                    <a:pt x="933196" y="13563"/>
                  </a:lnTo>
                  <a:lnTo>
                    <a:pt x="574382" y="4572"/>
                  </a:lnTo>
                  <a:lnTo>
                    <a:pt x="55740" y="0"/>
                  </a:lnTo>
                  <a:lnTo>
                    <a:pt x="35280" y="117678"/>
                  </a:lnTo>
                  <a:lnTo>
                    <a:pt x="32727" y="209931"/>
                  </a:lnTo>
                  <a:lnTo>
                    <a:pt x="45453" y="246303"/>
                  </a:lnTo>
                  <a:lnTo>
                    <a:pt x="26200" y="246151"/>
                  </a:lnTo>
                  <a:lnTo>
                    <a:pt x="17462" y="280377"/>
                  </a:lnTo>
                  <a:lnTo>
                    <a:pt x="2908" y="360324"/>
                  </a:lnTo>
                  <a:lnTo>
                    <a:pt x="0" y="451929"/>
                  </a:lnTo>
                  <a:lnTo>
                    <a:pt x="26200" y="521081"/>
                  </a:lnTo>
                  <a:lnTo>
                    <a:pt x="68224" y="546836"/>
                  </a:lnTo>
                  <a:lnTo>
                    <a:pt x="130949" y="564337"/>
                  </a:lnTo>
                  <a:lnTo>
                    <a:pt x="169887" y="570484"/>
                  </a:lnTo>
                  <a:lnTo>
                    <a:pt x="170218" y="570484"/>
                  </a:lnTo>
                  <a:lnTo>
                    <a:pt x="211607" y="574776"/>
                  </a:lnTo>
                  <a:lnTo>
                    <a:pt x="257581" y="577659"/>
                  </a:lnTo>
                  <a:lnTo>
                    <a:pt x="306793" y="579158"/>
                  </a:lnTo>
                  <a:lnTo>
                    <a:pt x="358838" y="579412"/>
                  </a:lnTo>
                  <a:lnTo>
                    <a:pt x="413296" y="578535"/>
                  </a:lnTo>
                  <a:lnTo>
                    <a:pt x="469773" y="576668"/>
                  </a:lnTo>
                  <a:lnTo>
                    <a:pt x="527862" y="573938"/>
                  </a:lnTo>
                  <a:lnTo>
                    <a:pt x="646391" y="566483"/>
                  </a:lnTo>
                  <a:lnTo>
                    <a:pt x="1108735" y="528154"/>
                  </a:lnTo>
                  <a:lnTo>
                    <a:pt x="1157922" y="524598"/>
                  </a:lnTo>
                  <a:lnTo>
                    <a:pt x="1203883" y="521754"/>
                  </a:lnTo>
                  <a:lnTo>
                    <a:pt x="1246200" y="519760"/>
                  </a:lnTo>
                  <a:lnTo>
                    <a:pt x="1281569" y="518820"/>
                  </a:lnTo>
                  <a:lnTo>
                    <a:pt x="1318310" y="518820"/>
                  </a:lnTo>
                  <a:lnTo>
                    <a:pt x="1491754" y="523646"/>
                  </a:lnTo>
                  <a:lnTo>
                    <a:pt x="1538909" y="525881"/>
                  </a:lnTo>
                  <a:lnTo>
                    <a:pt x="1583956" y="528751"/>
                  </a:lnTo>
                  <a:lnTo>
                    <a:pt x="1628838" y="532447"/>
                  </a:lnTo>
                  <a:lnTo>
                    <a:pt x="1676514" y="538492"/>
                  </a:lnTo>
                  <a:lnTo>
                    <a:pt x="1717649" y="545604"/>
                  </a:lnTo>
                  <a:lnTo>
                    <a:pt x="1763039" y="552577"/>
                  </a:lnTo>
                  <a:lnTo>
                    <a:pt x="1823491" y="558203"/>
                  </a:lnTo>
                  <a:lnTo>
                    <a:pt x="1852028" y="560311"/>
                  </a:lnTo>
                  <a:lnTo>
                    <a:pt x="2222868" y="593039"/>
                  </a:lnTo>
                  <a:lnTo>
                    <a:pt x="3221875" y="593039"/>
                  </a:lnTo>
                  <a:lnTo>
                    <a:pt x="3236925" y="587616"/>
                  </a:lnTo>
                  <a:lnTo>
                    <a:pt x="3277679" y="561987"/>
                  </a:lnTo>
                  <a:lnTo>
                    <a:pt x="3304133" y="524065"/>
                  </a:lnTo>
                  <a:lnTo>
                    <a:pt x="3308019" y="512241"/>
                  </a:lnTo>
                  <a:lnTo>
                    <a:pt x="3308019" y="380657"/>
                  </a:lnTo>
                  <a:lnTo>
                    <a:pt x="3325431" y="375310"/>
                  </a:lnTo>
                  <a:lnTo>
                    <a:pt x="3349637" y="359765"/>
                  </a:lnTo>
                  <a:lnTo>
                    <a:pt x="3371469" y="323735"/>
                  </a:lnTo>
                  <a:lnTo>
                    <a:pt x="3381692" y="278041"/>
                  </a:lnTo>
                  <a:lnTo>
                    <a:pt x="3381692" y="272656"/>
                  </a:lnTo>
                  <a:lnTo>
                    <a:pt x="3381692" y="188760"/>
                  </a:lnTo>
                  <a:close/>
                </a:path>
              </a:pathLst>
            </a:custGeom>
            <a:solidFill>
              <a:srgbClr val="FFF133">
                <a:alpha val="4980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8"/>
            </a:p>
          </p:txBody>
        </p:sp>
        <p:sp>
          <p:nvSpPr>
            <p:cNvPr id="177" name="Google Shape;177;p15"/>
            <p:cNvSpPr/>
            <p:nvPr/>
          </p:nvSpPr>
          <p:spPr>
            <a:xfrm>
              <a:off x="14989025" y="6267573"/>
              <a:ext cx="1050925" cy="325120"/>
            </a:xfrm>
            <a:custGeom>
              <a:rect b="b" l="l" r="r" t="t"/>
              <a:pathLst>
                <a:path extrusionOk="0" h="325120" w="1050925">
                  <a:moveTo>
                    <a:pt x="127751" y="300993"/>
                  </a:moveTo>
                  <a:lnTo>
                    <a:pt x="83886" y="299438"/>
                  </a:lnTo>
                  <a:lnTo>
                    <a:pt x="47732" y="291569"/>
                  </a:lnTo>
                  <a:lnTo>
                    <a:pt x="21408" y="275690"/>
                  </a:lnTo>
                  <a:lnTo>
                    <a:pt x="0" y="211525"/>
                  </a:lnTo>
                  <a:lnTo>
                    <a:pt x="2378" y="119099"/>
                  </a:lnTo>
                  <a:lnTo>
                    <a:pt x="14272" y="36047"/>
                  </a:lnTo>
                  <a:lnTo>
                    <a:pt x="21408" y="0"/>
                  </a:lnTo>
                  <a:lnTo>
                    <a:pt x="127942" y="1345"/>
                  </a:lnTo>
                  <a:lnTo>
                    <a:pt x="380884" y="7361"/>
                  </a:lnTo>
                  <a:lnTo>
                    <a:pt x="502142" y="12361"/>
                  </a:lnTo>
                  <a:lnTo>
                    <a:pt x="593139" y="17532"/>
                  </a:lnTo>
                  <a:lnTo>
                    <a:pt x="731195" y="27736"/>
                  </a:lnTo>
                  <a:lnTo>
                    <a:pt x="750019" y="28780"/>
                  </a:lnTo>
                  <a:lnTo>
                    <a:pt x="890894" y="28780"/>
                  </a:lnTo>
                  <a:lnTo>
                    <a:pt x="936527" y="41834"/>
                  </a:lnTo>
                  <a:lnTo>
                    <a:pt x="1028928" y="77881"/>
                  </a:lnTo>
                  <a:lnTo>
                    <a:pt x="1034470" y="78492"/>
                  </a:lnTo>
                  <a:lnTo>
                    <a:pt x="1037323" y="107549"/>
                  </a:lnTo>
                  <a:lnTo>
                    <a:pt x="1043414" y="167762"/>
                  </a:lnTo>
                  <a:lnTo>
                    <a:pt x="1047169" y="230752"/>
                  </a:lnTo>
                  <a:lnTo>
                    <a:pt x="1045172" y="272661"/>
                  </a:lnTo>
                  <a:lnTo>
                    <a:pt x="434186" y="272661"/>
                  </a:lnTo>
                  <a:lnTo>
                    <a:pt x="388563" y="273388"/>
                  </a:lnTo>
                  <a:lnTo>
                    <a:pt x="337934" y="277974"/>
                  </a:lnTo>
                  <a:lnTo>
                    <a:pt x="230137" y="291939"/>
                  </a:lnTo>
                  <a:lnTo>
                    <a:pt x="177208" y="297928"/>
                  </a:lnTo>
                  <a:lnTo>
                    <a:pt x="127751" y="300993"/>
                  </a:lnTo>
                  <a:close/>
                </a:path>
                <a:path extrusionOk="0" h="325120" w="1050925">
                  <a:moveTo>
                    <a:pt x="890894" y="28780"/>
                  </a:moveTo>
                  <a:lnTo>
                    <a:pt x="788859" y="28780"/>
                  </a:lnTo>
                  <a:lnTo>
                    <a:pt x="823296" y="27076"/>
                  </a:lnTo>
                  <a:lnTo>
                    <a:pt x="854464" y="26272"/>
                  </a:lnTo>
                  <a:lnTo>
                    <a:pt x="856960" y="26272"/>
                  </a:lnTo>
                  <a:lnTo>
                    <a:pt x="890894" y="28780"/>
                  </a:lnTo>
                  <a:close/>
                </a:path>
                <a:path extrusionOk="0" h="325120" w="1050925">
                  <a:moveTo>
                    <a:pt x="1050704" y="80283"/>
                  </a:moveTo>
                  <a:lnTo>
                    <a:pt x="1034470" y="78492"/>
                  </a:lnTo>
                  <a:lnTo>
                    <a:pt x="1032873" y="62232"/>
                  </a:lnTo>
                  <a:lnTo>
                    <a:pt x="1034041" y="43928"/>
                  </a:lnTo>
                  <a:lnTo>
                    <a:pt x="1038881" y="48118"/>
                  </a:lnTo>
                  <a:lnTo>
                    <a:pt x="1045496" y="59265"/>
                  </a:lnTo>
                  <a:lnTo>
                    <a:pt x="1050550" y="71833"/>
                  </a:lnTo>
                  <a:lnTo>
                    <a:pt x="1050671" y="78492"/>
                  </a:lnTo>
                  <a:lnTo>
                    <a:pt x="1050704" y="80283"/>
                  </a:lnTo>
                  <a:close/>
                </a:path>
                <a:path extrusionOk="0" h="325120" w="1050925">
                  <a:moveTo>
                    <a:pt x="781605" y="302081"/>
                  </a:moveTo>
                  <a:lnTo>
                    <a:pt x="740173" y="301442"/>
                  </a:lnTo>
                  <a:lnTo>
                    <a:pt x="695942" y="298100"/>
                  </a:lnTo>
                  <a:lnTo>
                    <a:pt x="543643" y="281469"/>
                  </a:lnTo>
                  <a:lnTo>
                    <a:pt x="489146" y="276318"/>
                  </a:lnTo>
                  <a:lnTo>
                    <a:pt x="434186" y="272661"/>
                  </a:lnTo>
                  <a:lnTo>
                    <a:pt x="1045172" y="272661"/>
                  </a:lnTo>
                  <a:lnTo>
                    <a:pt x="1044613" y="284400"/>
                  </a:lnTo>
                  <a:lnTo>
                    <a:pt x="1038068" y="300802"/>
                  </a:lnTo>
                  <a:lnTo>
                    <a:pt x="854243" y="300802"/>
                  </a:lnTo>
                  <a:lnTo>
                    <a:pt x="781605" y="302081"/>
                  </a:lnTo>
                  <a:close/>
                </a:path>
                <a:path extrusionOk="0" h="325120" w="1050925">
                  <a:moveTo>
                    <a:pt x="1004952" y="324873"/>
                  </a:moveTo>
                  <a:lnTo>
                    <a:pt x="968905" y="319240"/>
                  </a:lnTo>
                  <a:lnTo>
                    <a:pt x="928882" y="308495"/>
                  </a:lnTo>
                  <a:lnTo>
                    <a:pt x="890136" y="301442"/>
                  </a:lnTo>
                  <a:lnTo>
                    <a:pt x="854243" y="300802"/>
                  </a:lnTo>
                  <a:lnTo>
                    <a:pt x="1038068" y="300802"/>
                  </a:lnTo>
                  <a:lnTo>
                    <a:pt x="1031768" y="316589"/>
                  </a:lnTo>
                  <a:lnTo>
                    <a:pt x="1004952" y="324873"/>
                  </a:lnTo>
                  <a:close/>
                </a:path>
              </a:pathLst>
            </a:custGeom>
            <a:solidFill>
              <a:srgbClr val="FFA0F9">
                <a:alpha val="4980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8"/>
            </a:p>
          </p:txBody>
        </p:sp>
        <p:pic>
          <p:nvPicPr>
            <p:cNvPr id="178" name="Google Shape;178;p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763791" y="6054573"/>
              <a:ext cx="6769536" cy="37264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9" name="Google Shape;179;p15"/>
            <p:cNvSpPr/>
            <p:nvPr/>
          </p:nvSpPr>
          <p:spPr>
            <a:xfrm>
              <a:off x="14006360" y="7580909"/>
              <a:ext cx="2757169" cy="563245"/>
            </a:xfrm>
            <a:custGeom>
              <a:rect b="b" l="l" r="r" t="t"/>
              <a:pathLst>
                <a:path extrusionOk="0" h="563245" w="2757169">
                  <a:moveTo>
                    <a:pt x="2756801" y="113588"/>
                  </a:moveTo>
                  <a:lnTo>
                    <a:pt x="2740241" y="60947"/>
                  </a:lnTo>
                  <a:lnTo>
                    <a:pt x="2734830" y="43713"/>
                  </a:lnTo>
                  <a:lnTo>
                    <a:pt x="2712516" y="26682"/>
                  </a:lnTo>
                  <a:lnTo>
                    <a:pt x="2695943" y="19888"/>
                  </a:lnTo>
                  <a:lnTo>
                    <a:pt x="2682544" y="14389"/>
                  </a:lnTo>
                  <a:lnTo>
                    <a:pt x="2645943" y="6261"/>
                  </a:lnTo>
                  <a:lnTo>
                    <a:pt x="2603716" y="1663"/>
                  </a:lnTo>
                  <a:lnTo>
                    <a:pt x="2556878" y="0"/>
                  </a:lnTo>
                  <a:lnTo>
                    <a:pt x="2506434" y="685"/>
                  </a:lnTo>
                  <a:lnTo>
                    <a:pt x="2453386" y="3086"/>
                  </a:lnTo>
                  <a:lnTo>
                    <a:pt x="2235530" y="17868"/>
                  </a:lnTo>
                  <a:lnTo>
                    <a:pt x="2183282" y="19888"/>
                  </a:lnTo>
                  <a:lnTo>
                    <a:pt x="2137321" y="19888"/>
                  </a:lnTo>
                  <a:lnTo>
                    <a:pt x="1811007" y="11798"/>
                  </a:lnTo>
                  <a:lnTo>
                    <a:pt x="1809305" y="11798"/>
                  </a:lnTo>
                  <a:lnTo>
                    <a:pt x="1754022" y="11188"/>
                  </a:lnTo>
                  <a:lnTo>
                    <a:pt x="1703031" y="11188"/>
                  </a:lnTo>
                  <a:lnTo>
                    <a:pt x="1661833" y="11798"/>
                  </a:lnTo>
                  <a:lnTo>
                    <a:pt x="1658835" y="11798"/>
                  </a:lnTo>
                  <a:lnTo>
                    <a:pt x="1613750" y="13411"/>
                  </a:lnTo>
                  <a:lnTo>
                    <a:pt x="1575587" y="15913"/>
                  </a:lnTo>
                  <a:lnTo>
                    <a:pt x="1527949" y="22110"/>
                  </a:lnTo>
                  <a:lnTo>
                    <a:pt x="1488681" y="30010"/>
                  </a:lnTo>
                  <a:lnTo>
                    <a:pt x="1452333" y="38252"/>
                  </a:lnTo>
                  <a:lnTo>
                    <a:pt x="1414284" y="45313"/>
                  </a:lnTo>
                  <a:lnTo>
                    <a:pt x="1375422" y="50126"/>
                  </a:lnTo>
                  <a:lnTo>
                    <a:pt x="1297076" y="57378"/>
                  </a:lnTo>
                  <a:lnTo>
                    <a:pt x="1243457" y="60401"/>
                  </a:lnTo>
                  <a:lnTo>
                    <a:pt x="1214069" y="60947"/>
                  </a:lnTo>
                  <a:lnTo>
                    <a:pt x="1179055" y="60185"/>
                  </a:lnTo>
                  <a:lnTo>
                    <a:pt x="1138961" y="58305"/>
                  </a:lnTo>
                  <a:lnTo>
                    <a:pt x="1094295" y="55448"/>
                  </a:lnTo>
                  <a:lnTo>
                    <a:pt x="635660" y="17399"/>
                  </a:lnTo>
                  <a:lnTo>
                    <a:pt x="573544" y="13182"/>
                  </a:lnTo>
                  <a:lnTo>
                    <a:pt x="512102" y="9639"/>
                  </a:lnTo>
                  <a:lnTo>
                    <a:pt x="451878" y="6921"/>
                  </a:lnTo>
                  <a:lnTo>
                    <a:pt x="393395" y="5194"/>
                  </a:lnTo>
                  <a:lnTo>
                    <a:pt x="337172" y="4610"/>
                  </a:lnTo>
                  <a:lnTo>
                    <a:pt x="283730" y="5359"/>
                  </a:lnTo>
                  <a:lnTo>
                    <a:pt x="233603" y="7594"/>
                  </a:lnTo>
                  <a:lnTo>
                    <a:pt x="187312" y="11455"/>
                  </a:lnTo>
                  <a:lnTo>
                    <a:pt x="145173" y="17183"/>
                  </a:lnTo>
                  <a:lnTo>
                    <a:pt x="76708" y="34569"/>
                  </a:lnTo>
                  <a:lnTo>
                    <a:pt x="31775" y="61201"/>
                  </a:lnTo>
                  <a:lnTo>
                    <a:pt x="8382" y="93967"/>
                  </a:lnTo>
                  <a:lnTo>
                    <a:pt x="0" y="115912"/>
                  </a:lnTo>
                  <a:lnTo>
                    <a:pt x="0" y="293446"/>
                  </a:lnTo>
                  <a:lnTo>
                    <a:pt x="31775" y="347230"/>
                  </a:lnTo>
                  <a:lnTo>
                    <a:pt x="76974" y="374345"/>
                  </a:lnTo>
                  <a:lnTo>
                    <a:pt x="94005" y="379806"/>
                  </a:lnTo>
                  <a:lnTo>
                    <a:pt x="142570" y="379806"/>
                  </a:lnTo>
                  <a:lnTo>
                    <a:pt x="153339" y="410794"/>
                  </a:lnTo>
                  <a:lnTo>
                    <a:pt x="178790" y="427342"/>
                  </a:lnTo>
                  <a:lnTo>
                    <a:pt x="214210" y="437819"/>
                  </a:lnTo>
                  <a:lnTo>
                    <a:pt x="257822" y="443166"/>
                  </a:lnTo>
                  <a:lnTo>
                    <a:pt x="307860" y="444258"/>
                  </a:lnTo>
                  <a:lnTo>
                    <a:pt x="362559" y="442010"/>
                  </a:lnTo>
                  <a:lnTo>
                    <a:pt x="420116" y="437311"/>
                  </a:lnTo>
                  <a:lnTo>
                    <a:pt x="478764" y="431088"/>
                  </a:lnTo>
                  <a:lnTo>
                    <a:pt x="592226" y="417614"/>
                  </a:lnTo>
                  <a:lnTo>
                    <a:pt x="643496" y="412178"/>
                  </a:lnTo>
                  <a:lnTo>
                    <a:pt x="688746" y="408813"/>
                  </a:lnTo>
                  <a:lnTo>
                    <a:pt x="726211" y="408419"/>
                  </a:lnTo>
                  <a:lnTo>
                    <a:pt x="771372" y="410197"/>
                  </a:lnTo>
                  <a:lnTo>
                    <a:pt x="843534" y="416128"/>
                  </a:lnTo>
                  <a:lnTo>
                    <a:pt x="885113" y="421919"/>
                  </a:lnTo>
                  <a:lnTo>
                    <a:pt x="926909" y="429221"/>
                  </a:lnTo>
                  <a:lnTo>
                    <a:pt x="973455" y="438962"/>
                  </a:lnTo>
                  <a:lnTo>
                    <a:pt x="1172324" y="485178"/>
                  </a:lnTo>
                  <a:lnTo>
                    <a:pt x="1216444" y="494233"/>
                  </a:lnTo>
                  <a:lnTo>
                    <a:pt x="1268730" y="503415"/>
                  </a:lnTo>
                  <a:lnTo>
                    <a:pt x="1316456" y="511111"/>
                  </a:lnTo>
                  <a:lnTo>
                    <a:pt x="1364043" y="517918"/>
                  </a:lnTo>
                  <a:lnTo>
                    <a:pt x="1415872" y="524421"/>
                  </a:lnTo>
                  <a:lnTo>
                    <a:pt x="1507159" y="534924"/>
                  </a:lnTo>
                  <a:lnTo>
                    <a:pt x="1555026" y="539610"/>
                  </a:lnTo>
                  <a:lnTo>
                    <a:pt x="1605330" y="543839"/>
                  </a:lnTo>
                  <a:lnTo>
                    <a:pt x="1658823" y="547535"/>
                  </a:lnTo>
                  <a:lnTo>
                    <a:pt x="1716214" y="550633"/>
                  </a:lnTo>
                  <a:lnTo>
                    <a:pt x="1807464" y="554609"/>
                  </a:lnTo>
                  <a:lnTo>
                    <a:pt x="2032279" y="561098"/>
                  </a:lnTo>
                  <a:lnTo>
                    <a:pt x="2194763" y="562991"/>
                  </a:lnTo>
                  <a:lnTo>
                    <a:pt x="2243988" y="562851"/>
                  </a:lnTo>
                  <a:lnTo>
                    <a:pt x="2288375" y="562241"/>
                  </a:lnTo>
                  <a:lnTo>
                    <a:pt x="2326817" y="561098"/>
                  </a:lnTo>
                  <a:lnTo>
                    <a:pt x="2358212" y="559384"/>
                  </a:lnTo>
                  <a:lnTo>
                    <a:pt x="2390432" y="559028"/>
                  </a:lnTo>
                  <a:lnTo>
                    <a:pt x="2417000" y="559574"/>
                  </a:lnTo>
                  <a:lnTo>
                    <a:pt x="2420480" y="559028"/>
                  </a:lnTo>
                  <a:lnTo>
                    <a:pt x="2438209" y="556247"/>
                  </a:lnTo>
                  <a:lnTo>
                    <a:pt x="2454351" y="544283"/>
                  </a:lnTo>
                  <a:lnTo>
                    <a:pt x="2466429" y="511403"/>
                  </a:lnTo>
                  <a:lnTo>
                    <a:pt x="2466454" y="511111"/>
                  </a:lnTo>
                  <a:lnTo>
                    <a:pt x="2471267" y="459740"/>
                  </a:lnTo>
                  <a:lnTo>
                    <a:pt x="2469731" y="408419"/>
                  </a:lnTo>
                  <a:lnTo>
                    <a:pt x="2469451" y="398983"/>
                  </a:lnTo>
                  <a:lnTo>
                    <a:pt x="2461526" y="338823"/>
                  </a:lnTo>
                  <a:lnTo>
                    <a:pt x="2456992" y="322021"/>
                  </a:lnTo>
                  <a:lnTo>
                    <a:pt x="2725293" y="332143"/>
                  </a:lnTo>
                  <a:lnTo>
                    <a:pt x="2734081" y="297408"/>
                  </a:lnTo>
                  <a:lnTo>
                    <a:pt x="2734602" y="295338"/>
                  </a:lnTo>
                  <a:lnTo>
                    <a:pt x="2750909" y="209981"/>
                  </a:lnTo>
                  <a:lnTo>
                    <a:pt x="2756801" y="113588"/>
                  </a:lnTo>
                  <a:close/>
                </a:path>
              </a:pathLst>
            </a:custGeom>
            <a:solidFill>
              <a:srgbClr val="BC9AFF">
                <a:alpha val="4980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8"/>
            </a:p>
          </p:txBody>
        </p:sp>
        <p:sp>
          <p:nvSpPr>
            <p:cNvPr id="180" name="Google Shape;180;p15"/>
            <p:cNvSpPr/>
            <p:nvPr/>
          </p:nvSpPr>
          <p:spPr>
            <a:xfrm>
              <a:off x="14040841" y="7035863"/>
              <a:ext cx="3547744" cy="622300"/>
            </a:xfrm>
            <a:custGeom>
              <a:rect b="b" l="l" r="r" t="t"/>
              <a:pathLst>
                <a:path extrusionOk="0" h="622300" w="3547744">
                  <a:moveTo>
                    <a:pt x="1699450" y="13487"/>
                  </a:moveTo>
                  <a:lnTo>
                    <a:pt x="1556435" y="13487"/>
                  </a:lnTo>
                  <a:lnTo>
                    <a:pt x="1596936" y="13639"/>
                  </a:lnTo>
                  <a:lnTo>
                    <a:pt x="1699450" y="13487"/>
                  </a:lnTo>
                  <a:close/>
                </a:path>
                <a:path extrusionOk="0" h="622300" w="3547744">
                  <a:moveTo>
                    <a:pt x="3547592" y="198018"/>
                  </a:moveTo>
                  <a:lnTo>
                    <a:pt x="3544735" y="170484"/>
                  </a:lnTo>
                  <a:lnTo>
                    <a:pt x="3532238" y="122224"/>
                  </a:lnTo>
                  <a:lnTo>
                    <a:pt x="3514750" y="91376"/>
                  </a:lnTo>
                  <a:lnTo>
                    <a:pt x="3512934" y="90589"/>
                  </a:lnTo>
                  <a:lnTo>
                    <a:pt x="3489185" y="80238"/>
                  </a:lnTo>
                  <a:lnTo>
                    <a:pt x="3488131" y="80238"/>
                  </a:lnTo>
                  <a:lnTo>
                    <a:pt x="3455365" y="81749"/>
                  </a:lnTo>
                  <a:lnTo>
                    <a:pt x="3417773" y="87909"/>
                  </a:lnTo>
                  <a:lnTo>
                    <a:pt x="3380473" y="90589"/>
                  </a:lnTo>
                  <a:lnTo>
                    <a:pt x="3339909" y="87680"/>
                  </a:lnTo>
                  <a:lnTo>
                    <a:pt x="3265652" y="80238"/>
                  </a:lnTo>
                  <a:lnTo>
                    <a:pt x="3254883" y="79184"/>
                  </a:lnTo>
                  <a:lnTo>
                    <a:pt x="3208058" y="76276"/>
                  </a:lnTo>
                  <a:lnTo>
                    <a:pt x="3162084" y="75577"/>
                  </a:lnTo>
                  <a:lnTo>
                    <a:pt x="3001175" y="80238"/>
                  </a:lnTo>
                  <a:lnTo>
                    <a:pt x="2954820" y="80238"/>
                  </a:lnTo>
                  <a:lnTo>
                    <a:pt x="2908516" y="77876"/>
                  </a:lnTo>
                  <a:lnTo>
                    <a:pt x="2861056" y="70840"/>
                  </a:lnTo>
                  <a:lnTo>
                    <a:pt x="2817241" y="60985"/>
                  </a:lnTo>
                  <a:lnTo>
                    <a:pt x="2774772" y="50838"/>
                  </a:lnTo>
                  <a:lnTo>
                    <a:pt x="2731325" y="42913"/>
                  </a:lnTo>
                  <a:lnTo>
                    <a:pt x="2690266" y="38023"/>
                  </a:lnTo>
                  <a:lnTo>
                    <a:pt x="2650680" y="34772"/>
                  </a:lnTo>
                  <a:lnTo>
                    <a:pt x="2607526" y="32410"/>
                  </a:lnTo>
                  <a:lnTo>
                    <a:pt x="2555735" y="30200"/>
                  </a:lnTo>
                  <a:lnTo>
                    <a:pt x="2427376" y="28295"/>
                  </a:lnTo>
                  <a:lnTo>
                    <a:pt x="2372258" y="28295"/>
                  </a:lnTo>
                  <a:lnTo>
                    <a:pt x="2187854" y="29222"/>
                  </a:lnTo>
                  <a:lnTo>
                    <a:pt x="1941487" y="28854"/>
                  </a:lnTo>
                  <a:lnTo>
                    <a:pt x="1903412" y="27813"/>
                  </a:lnTo>
                  <a:lnTo>
                    <a:pt x="1852752" y="25273"/>
                  </a:lnTo>
                  <a:lnTo>
                    <a:pt x="1772577" y="18097"/>
                  </a:lnTo>
                  <a:lnTo>
                    <a:pt x="1739582" y="16167"/>
                  </a:lnTo>
                  <a:lnTo>
                    <a:pt x="1721459" y="15100"/>
                  </a:lnTo>
                  <a:lnTo>
                    <a:pt x="1686509" y="14274"/>
                  </a:lnTo>
                  <a:lnTo>
                    <a:pt x="1684782" y="14274"/>
                  </a:lnTo>
                  <a:lnTo>
                    <a:pt x="1627924" y="13639"/>
                  </a:lnTo>
                  <a:lnTo>
                    <a:pt x="1596936" y="13639"/>
                  </a:lnTo>
                  <a:lnTo>
                    <a:pt x="1550377" y="13639"/>
                  </a:lnTo>
                  <a:lnTo>
                    <a:pt x="1188694" y="16167"/>
                  </a:lnTo>
                  <a:lnTo>
                    <a:pt x="1119847" y="16167"/>
                  </a:lnTo>
                  <a:lnTo>
                    <a:pt x="997229" y="14668"/>
                  </a:lnTo>
                  <a:lnTo>
                    <a:pt x="641070" y="5435"/>
                  </a:lnTo>
                  <a:lnTo>
                    <a:pt x="58470" y="0"/>
                  </a:lnTo>
                  <a:lnTo>
                    <a:pt x="50431" y="37261"/>
                  </a:lnTo>
                  <a:lnTo>
                    <a:pt x="50317" y="38023"/>
                  </a:lnTo>
                  <a:lnTo>
                    <a:pt x="37020" y="123456"/>
                  </a:lnTo>
                  <a:lnTo>
                    <a:pt x="34340" y="220230"/>
                  </a:lnTo>
                  <a:lnTo>
                    <a:pt x="47701" y="258432"/>
                  </a:lnTo>
                  <a:lnTo>
                    <a:pt x="27495" y="258229"/>
                  </a:lnTo>
                  <a:lnTo>
                    <a:pt x="18326" y="294132"/>
                  </a:lnTo>
                  <a:lnTo>
                    <a:pt x="3060" y="378015"/>
                  </a:lnTo>
                  <a:lnTo>
                    <a:pt x="0" y="474103"/>
                  </a:lnTo>
                  <a:lnTo>
                    <a:pt x="27495" y="546658"/>
                  </a:lnTo>
                  <a:lnTo>
                    <a:pt x="69456" y="572808"/>
                  </a:lnTo>
                  <a:lnTo>
                    <a:pt x="132016" y="590969"/>
                  </a:lnTo>
                  <a:lnTo>
                    <a:pt x="170065" y="597369"/>
                  </a:lnTo>
                  <a:lnTo>
                    <a:pt x="212140" y="602132"/>
                  </a:lnTo>
                  <a:lnTo>
                    <a:pt x="257835" y="605383"/>
                  </a:lnTo>
                  <a:lnTo>
                    <a:pt x="309473" y="607364"/>
                  </a:lnTo>
                  <a:lnTo>
                    <a:pt x="315429" y="607364"/>
                  </a:lnTo>
                  <a:lnTo>
                    <a:pt x="358597" y="607885"/>
                  </a:lnTo>
                  <a:lnTo>
                    <a:pt x="412902" y="607364"/>
                  </a:lnTo>
                  <a:lnTo>
                    <a:pt x="469328" y="605840"/>
                  </a:lnTo>
                  <a:lnTo>
                    <a:pt x="525614" y="603504"/>
                  </a:lnTo>
                  <a:lnTo>
                    <a:pt x="526034" y="603504"/>
                  </a:lnTo>
                  <a:lnTo>
                    <a:pt x="647433" y="596417"/>
                  </a:lnTo>
                  <a:lnTo>
                    <a:pt x="1172578" y="553351"/>
                  </a:lnTo>
                  <a:lnTo>
                    <a:pt x="1221841" y="549859"/>
                  </a:lnTo>
                  <a:lnTo>
                    <a:pt x="1267891" y="547090"/>
                  </a:lnTo>
                  <a:lnTo>
                    <a:pt x="1310360" y="545147"/>
                  </a:lnTo>
                  <a:lnTo>
                    <a:pt x="1344942" y="544271"/>
                  </a:lnTo>
                  <a:lnTo>
                    <a:pt x="1382991" y="544271"/>
                  </a:lnTo>
                  <a:lnTo>
                    <a:pt x="1564944" y="549338"/>
                  </a:lnTo>
                  <a:lnTo>
                    <a:pt x="1614411" y="551688"/>
                  </a:lnTo>
                  <a:lnTo>
                    <a:pt x="1661668" y="554697"/>
                  </a:lnTo>
                  <a:lnTo>
                    <a:pt x="1708746" y="558571"/>
                  </a:lnTo>
                  <a:lnTo>
                    <a:pt x="1758759" y="564921"/>
                  </a:lnTo>
                  <a:lnTo>
                    <a:pt x="1801914" y="572376"/>
                  </a:lnTo>
                  <a:lnTo>
                    <a:pt x="1849539" y="579691"/>
                  </a:lnTo>
                  <a:lnTo>
                    <a:pt x="1912950" y="585584"/>
                  </a:lnTo>
                  <a:lnTo>
                    <a:pt x="1941842" y="587717"/>
                  </a:lnTo>
                  <a:lnTo>
                    <a:pt x="2320671" y="622134"/>
                  </a:lnTo>
                  <a:lnTo>
                    <a:pt x="3380067" y="622134"/>
                  </a:lnTo>
                  <a:lnTo>
                    <a:pt x="3397453" y="615696"/>
                  </a:lnTo>
                  <a:lnTo>
                    <a:pt x="3420745" y="603504"/>
                  </a:lnTo>
                  <a:lnTo>
                    <a:pt x="3438474" y="589559"/>
                  </a:lnTo>
                  <a:lnTo>
                    <a:pt x="3462959" y="556158"/>
                  </a:lnTo>
                  <a:lnTo>
                    <a:pt x="3467671" y="544271"/>
                  </a:lnTo>
                  <a:lnTo>
                    <a:pt x="3470313" y="537616"/>
                  </a:lnTo>
                  <a:lnTo>
                    <a:pt x="3470313" y="399542"/>
                  </a:lnTo>
                  <a:lnTo>
                    <a:pt x="3490734" y="392760"/>
                  </a:lnTo>
                  <a:lnTo>
                    <a:pt x="3513963" y="377418"/>
                  </a:lnTo>
                  <a:lnTo>
                    <a:pt x="3536861" y="339623"/>
                  </a:lnTo>
                  <a:lnTo>
                    <a:pt x="3547592" y="291680"/>
                  </a:lnTo>
                  <a:lnTo>
                    <a:pt x="3547592" y="286042"/>
                  </a:lnTo>
                  <a:lnTo>
                    <a:pt x="3547592" y="198018"/>
                  </a:lnTo>
                  <a:close/>
                </a:path>
              </a:pathLst>
            </a:custGeom>
            <a:solidFill>
              <a:srgbClr val="FFF133">
                <a:alpha val="4980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8"/>
            </a:p>
          </p:txBody>
        </p:sp>
        <p:sp>
          <p:nvSpPr>
            <p:cNvPr id="181" name="Google Shape;181;p15"/>
            <p:cNvSpPr/>
            <p:nvPr/>
          </p:nvSpPr>
          <p:spPr>
            <a:xfrm>
              <a:off x="15137583" y="6277865"/>
              <a:ext cx="1102359" cy="340995"/>
            </a:xfrm>
            <a:custGeom>
              <a:rect b="b" l="l" r="r" t="t"/>
              <a:pathLst>
                <a:path extrusionOk="0" h="340995" w="1102359">
                  <a:moveTo>
                    <a:pt x="134018" y="315758"/>
                  </a:moveTo>
                  <a:lnTo>
                    <a:pt x="88001" y="314128"/>
                  </a:lnTo>
                  <a:lnTo>
                    <a:pt x="50073" y="305873"/>
                  </a:lnTo>
                  <a:lnTo>
                    <a:pt x="22458" y="289215"/>
                  </a:lnTo>
                  <a:lnTo>
                    <a:pt x="0" y="221902"/>
                  </a:lnTo>
                  <a:lnTo>
                    <a:pt x="2495" y="124942"/>
                  </a:lnTo>
                  <a:lnTo>
                    <a:pt x="14972" y="37815"/>
                  </a:lnTo>
                  <a:lnTo>
                    <a:pt x="22458" y="0"/>
                  </a:lnTo>
                  <a:lnTo>
                    <a:pt x="221156" y="2954"/>
                  </a:lnTo>
                  <a:lnTo>
                    <a:pt x="445922" y="9416"/>
                  </a:lnTo>
                  <a:lnTo>
                    <a:pt x="555052" y="14419"/>
                  </a:lnTo>
                  <a:lnTo>
                    <a:pt x="638124" y="19450"/>
                  </a:lnTo>
                  <a:lnTo>
                    <a:pt x="768432" y="29185"/>
                  </a:lnTo>
                  <a:lnTo>
                    <a:pt x="786812" y="30192"/>
                  </a:lnTo>
                  <a:lnTo>
                    <a:pt x="934598" y="30192"/>
                  </a:lnTo>
                  <a:lnTo>
                    <a:pt x="982469" y="43886"/>
                  </a:lnTo>
                  <a:lnTo>
                    <a:pt x="1079404" y="81701"/>
                  </a:lnTo>
                  <a:lnTo>
                    <a:pt x="1085217" y="82343"/>
                  </a:lnTo>
                  <a:lnTo>
                    <a:pt x="1088210" y="112825"/>
                  </a:lnTo>
                  <a:lnTo>
                    <a:pt x="1094599" y="175992"/>
                  </a:lnTo>
                  <a:lnTo>
                    <a:pt x="1098539" y="242071"/>
                  </a:lnTo>
                  <a:lnTo>
                    <a:pt x="1096444" y="286036"/>
                  </a:lnTo>
                  <a:lnTo>
                    <a:pt x="455486" y="286036"/>
                  </a:lnTo>
                  <a:lnTo>
                    <a:pt x="407625" y="286799"/>
                  </a:lnTo>
                  <a:lnTo>
                    <a:pt x="354512" y="291610"/>
                  </a:lnTo>
                  <a:lnTo>
                    <a:pt x="241427" y="306261"/>
                  </a:lnTo>
                  <a:lnTo>
                    <a:pt x="185901" y="312543"/>
                  </a:lnTo>
                  <a:lnTo>
                    <a:pt x="134018" y="315758"/>
                  </a:lnTo>
                  <a:close/>
                </a:path>
                <a:path extrusionOk="0" h="340995" w="1102359">
                  <a:moveTo>
                    <a:pt x="934598" y="30192"/>
                  </a:moveTo>
                  <a:lnTo>
                    <a:pt x="827557" y="30192"/>
                  </a:lnTo>
                  <a:lnTo>
                    <a:pt x="863684" y="28405"/>
                  </a:lnTo>
                  <a:lnTo>
                    <a:pt x="898322" y="27511"/>
                  </a:lnTo>
                  <a:lnTo>
                    <a:pt x="934598" y="30192"/>
                  </a:lnTo>
                  <a:close/>
                </a:path>
                <a:path extrusionOk="0" h="340995" w="1102359">
                  <a:moveTo>
                    <a:pt x="1102247" y="84221"/>
                  </a:moveTo>
                  <a:lnTo>
                    <a:pt x="1085217" y="82343"/>
                  </a:lnTo>
                  <a:lnTo>
                    <a:pt x="1083542" y="65285"/>
                  </a:lnTo>
                  <a:lnTo>
                    <a:pt x="1084767" y="46083"/>
                  </a:lnTo>
                  <a:lnTo>
                    <a:pt x="1102201" y="81701"/>
                  </a:lnTo>
                  <a:lnTo>
                    <a:pt x="1102247" y="84221"/>
                  </a:lnTo>
                  <a:close/>
                </a:path>
                <a:path extrusionOk="0" h="340995" w="1102359">
                  <a:moveTo>
                    <a:pt x="819947" y="316900"/>
                  </a:moveTo>
                  <a:lnTo>
                    <a:pt x="776483" y="316229"/>
                  </a:lnTo>
                  <a:lnTo>
                    <a:pt x="730083" y="312724"/>
                  </a:lnTo>
                  <a:lnTo>
                    <a:pt x="570313" y="295277"/>
                  </a:lnTo>
                  <a:lnTo>
                    <a:pt x="513142" y="289873"/>
                  </a:lnTo>
                  <a:lnTo>
                    <a:pt x="455486" y="286036"/>
                  </a:lnTo>
                  <a:lnTo>
                    <a:pt x="1096444" y="286036"/>
                  </a:lnTo>
                  <a:lnTo>
                    <a:pt x="1095857" y="298352"/>
                  </a:lnTo>
                  <a:lnTo>
                    <a:pt x="1088992" y="315559"/>
                  </a:lnTo>
                  <a:lnTo>
                    <a:pt x="896149" y="315559"/>
                  </a:lnTo>
                  <a:lnTo>
                    <a:pt x="819947" y="316900"/>
                  </a:lnTo>
                  <a:close/>
                </a:path>
                <a:path extrusionOk="0" h="340995" w="1102359">
                  <a:moveTo>
                    <a:pt x="1054251" y="340810"/>
                  </a:moveTo>
                  <a:lnTo>
                    <a:pt x="1016436" y="334901"/>
                  </a:lnTo>
                  <a:lnTo>
                    <a:pt x="974449" y="323628"/>
                  </a:lnTo>
                  <a:lnTo>
                    <a:pt x="933803" y="316229"/>
                  </a:lnTo>
                  <a:lnTo>
                    <a:pt x="896149" y="315559"/>
                  </a:lnTo>
                  <a:lnTo>
                    <a:pt x="1088992" y="315559"/>
                  </a:lnTo>
                  <a:lnTo>
                    <a:pt x="1082383" y="332120"/>
                  </a:lnTo>
                  <a:lnTo>
                    <a:pt x="1054251" y="340810"/>
                  </a:lnTo>
                  <a:close/>
                </a:path>
              </a:pathLst>
            </a:custGeom>
            <a:solidFill>
              <a:srgbClr val="FFA0F9">
                <a:alpha val="4980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8"/>
            </a:p>
          </p:txBody>
        </p:sp>
      </p:grpSp>
      <p:sp>
        <p:nvSpPr>
          <p:cNvPr id="182" name="Google Shape;182;p15"/>
          <p:cNvSpPr txBox="1"/>
          <p:nvPr/>
        </p:nvSpPr>
        <p:spPr>
          <a:xfrm>
            <a:off x="10292425" y="1325925"/>
            <a:ext cx="6386100" cy="78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  <a:highlight>
                  <a:srgbClr val="00AEC3"/>
                </a:highlight>
                <a:latin typeface="Encode Sans"/>
                <a:ea typeface="Encode Sans"/>
                <a:cs typeface="Encode Sans"/>
                <a:sym typeface="Encode Sans"/>
              </a:rPr>
              <a:t>Envío Postal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Para constatar la recepción de forma fehaciente la presentación debe incluir:</a:t>
            </a:r>
            <a:endParaRPr sz="24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Aviso de recibo</a:t>
            </a:r>
            <a:r>
              <a:rPr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 y el </a:t>
            </a:r>
            <a:r>
              <a:rPr b="1"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comprobante de envío</a:t>
            </a:r>
            <a:r>
              <a:rPr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 (con el detalle de las facturas).</a:t>
            </a:r>
            <a:endParaRPr sz="24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Ambos documentos deben contener:</a:t>
            </a:r>
            <a:endParaRPr sz="24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Nombre del tercero pagador:</a:t>
            </a:r>
            <a:r>
              <a:rPr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 Puede abreviarse, siempre que el destinatario sea claro.</a:t>
            </a:r>
            <a:endParaRPr sz="24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Sticker de seguimiento:</a:t>
            </a:r>
            <a:r>
              <a:rPr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 Debe coincidir con la documentación enviada.</a:t>
            </a:r>
            <a:endParaRPr sz="24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"/>
              <a:buChar char="●"/>
            </a:pPr>
            <a:r>
              <a:rPr b="1"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Domicilio del tercero pagador.</a:t>
            </a:r>
            <a:endParaRPr b="1" sz="24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7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7"/>
          <p:cNvSpPr/>
          <p:nvPr/>
        </p:nvSpPr>
        <p:spPr>
          <a:xfrm>
            <a:off x="10226372" y="1413742"/>
            <a:ext cx="58419" cy="58419"/>
          </a:xfrm>
          <a:custGeom>
            <a:rect b="b" l="l" r="r" t="t"/>
            <a:pathLst>
              <a:path extrusionOk="0" h="58419" w="58420">
                <a:moveTo>
                  <a:pt x="32732" y="57799"/>
                </a:moveTo>
                <a:lnTo>
                  <a:pt x="25067" y="57799"/>
                </a:lnTo>
                <a:lnTo>
                  <a:pt x="21381" y="57066"/>
                </a:lnTo>
                <a:lnTo>
                  <a:pt x="0" y="32732"/>
                </a:lnTo>
                <a:lnTo>
                  <a:pt x="0" y="25067"/>
                </a:lnTo>
                <a:lnTo>
                  <a:pt x="25067" y="0"/>
                </a:lnTo>
                <a:lnTo>
                  <a:pt x="32732" y="0"/>
                </a:lnTo>
                <a:lnTo>
                  <a:pt x="57799" y="28899"/>
                </a:lnTo>
                <a:lnTo>
                  <a:pt x="57799" y="32732"/>
                </a:lnTo>
                <a:lnTo>
                  <a:pt x="32732" y="5779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7"/>
          <p:cNvSpPr txBox="1"/>
          <p:nvPr/>
        </p:nvSpPr>
        <p:spPr>
          <a:xfrm>
            <a:off x="4263850" y="2140325"/>
            <a:ext cx="12766200" cy="88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5400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  <a:highlight>
                  <a:srgbClr val="00AEC3"/>
                </a:highlight>
              </a:rPr>
              <a:t>Requisitos</a:t>
            </a:r>
            <a:endParaRPr b="1" sz="2400">
              <a:solidFill>
                <a:schemeClr val="lt1"/>
              </a:solidFill>
              <a:highlight>
                <a:srgbClr val="00AEC3"/>
              </a:highlight>
            </a:endParaRPr>
          </a:p>
          <a:p>
            <a:pPr indent="0" lvl="0" marL="0" rtl="0" algn="just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</a:rPr>
              <a:t>Para que la documentación sea considerada válida, se debe cumplir lo siguiente:</a:t>
            </a:r>
            <a:endParaRPr b="1" sz="2400">
              <a:solidFill>
                <a:schemeClr val="dk1"/>
              </a:solidFill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</a:rPr>
              <a:t>Identificación del Destinatario:</a:t>
            </a:r>
            <a:r>
              <a:rPr lang="en-US" sz="2400">
                <a:solidFill>
                  <a:schemeClr val="dk1"/>
                </a:solidFill>
              </a:rPr>
              <a:t> Incluya el </a:t>
            </a:r>
            <a:r>
              <a:rPr b="1" lang="en-US" sz="2400">
                <a:solidFill>
                  <a:schemeClr val="dk1"/>
                </a:solidFill>
              </a:rPr>
              <a:t>nombre del tercero pagador</a:t>
            </a:r>
            <a:r>
              <a:rPr lang="en-US" sz="2400">
                <a:solidFill>
                  <a:schemeClr val="dk1"/>
                </a:solidFill>
              </a:rPr>
              <a:t>. Puede abreviarse, siempre y cuando el destinatario sea claro e inequívoco.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</a:rPr>
              <a:t>Dirección de Envío:</a:t>
            </a:r>
            <a:r>
              <a:rPr lang="en-US" sz="2400">
                <a:solidFill>
                  <a:schemeClr val="dk1"/>
                </a:solidFill>
              </a:rPr>
              <a:t> La documentación debe ser enviada al </a:t>
            </a:r>
            <a:r>
              <a:rPr b="1" lang="en-US" sz="2400">
                <a:solidFill>
                  <a:schemeClr val="dk1"/>
                </a:solidFill>
              </a:rPr>
              <a:t>domicilio fiscal</a:t>
            </a:r>
            <a:r>
              <a:rPr lang="en-US" sz="2400">
                <a:solidFill>
                  <a:schemeClr val="dk1"/>
                </a:solidFill>
              </a:rPr>
              <a:t> que consta en la Constancia de CUIT.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</a:rPr>
              <a:t>Detalle de Facturas:</a:t>
            </a:r>
            <a:r>
              <a:rPr lang="en-US" sz="2400">
                <a:solidFill>
                  <a:schemeClr val="dk1"/>
                </a:solidFill>
              </a:rPr>
              <a:t> Se deben nombrar </a:t>
            </a:r>
            <a:r>
              <a:rPr b="1" lang="en-US" sz="2400">
                <a:solidFill>
                  <a:schemeClr val="dk1"/>
                </a:solidFill>
              </a:rPr>
              <a:t>todas las facturas</a:t>
            </a:r>
            <a:r>
              <a:rPr lang="en-US" sz="2400">
                <a:solidFill>
                  <a:schemeClr val="dk1"/>
                </a:solidFill>
              </a:rPr>
              <a:t> que forman parte del expediente.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</a:rPr>
              <a:t>Legibilidad del Sticker:</a:t>
            </a:r>
            <a:r>
              <a:rPr lang="en-US" sz="2400">
                <a:solidFill>
                  <a:schemeClr val="dk1"/>
                </a:solidFill>
              </a:rPr>
              <a:t> El </a:t>
            </a:r>
            <a:r>
              <a:rPr b="1" lang="en-US" sz="2400">
                <a:solidFill>
                  <a:schemeClr val="dk1"/>
                </a:solidFill>
              </a:rPr>
              <a:t>sticker de seguimiento</a:t>
            </a:r>
            <a:r>
              <a:rPr lang="en-US" sz="2400">
                <a:solidFill>
                  <a:schemeClr val="dk1"/>
                </a:solidFill>
              </a:rPr>
              <a:t> del correo debe ser completamente legible.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E81F76"/>
                </a:solidFill>
              </a:rPr>
              <a:t>Aviso de Retorno:</a:t>
            </a:r>
            <a:endParaRPr b="1" sz="2400">
              <a:solidFill>
                <a:srgbClr val="E81F76"/>
              </a:solidFill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</a:rPr>
              <a:t>Confirmación de Recepción:</a:t>
            </a:r>
            <a:r>
              <a:rPr lang="en-US" sz="2400">
                <a:solidFill>
                  <a:schemeClr val="dk1"/>
                </a:solidFill>
              </a:rPr>
              <a:t> Debe llevar la </a:t>
            </a:r>
            <a:r>
              <a:rPr b="1" lang="en-US" sz="2400">
                <a:solidFill>
                  <a:schemeClr val="dk1"/>
                </a:solidFill>
              </a:rPr>
              <a:t>fecha y firma de quien recibe</a:t>
            </a:r>
            <a:r>
              <a:rPr lang="en-US" sz="2400">
                <a:solidFill>
                  <a:schemeClr val="dk1"/>
                </a:solidFill>
              </a:rPr>
              <a:t>.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</a:rPr>
              <a:t>Coincidencia del Sticker:</a:t>
            </a:r>
            <a:r>
              <a:rPr lang="en-US" sz="2400">
                <a:solidFill>
                  <a:schemeClr val="dk1"/>
                </a:solidFill>
              </a:rPr>
              <a:t> El </a:t>
            </a:r>
            <a:r>
              <a:rPr b="1" lang="en-US" sz="2400">
                <a:solidFill>
                  <a:schemeClr val="dk1"/>
                </a:solidFill>
              </a:rPr>
              <a:t>sticker de seguimiento</a:t>
            </a:r>
            <a:r>
              <a:rPr lang="en-US" sz="2400">
                <a:solidFill>
                  <a:schemeClr val="dk1"/>
                </a:solidFill>
              </a:rPr>
              <a:t> del correo debe ser </a:t>
            </a:r>
            <a:r>
              <a:rPr b="1" lang="en-US" sz="2400">
                <a:solidFill>
                  <a:schemeClr val="dk1"/>
                </a:solidFill>
              </a:rPr>
              <a:t>legible</a:t>
            </a:r>
            <a:r>
              <a:rPr lang="en-US" sz="2400">
                <a:solidFill>
                  <a:schemeClr val="dk1"/>
                </a:solidFill>
              </a:rPr>
              <a:t> y coincidir con el de la Carta Documento, y debe contar con la </a:t>
            </a:r>
            <a:r>
              <a:rPr b="1" lang="en-US" sz="2400">
                <a:solidFill>
                  <a:schemeClr val="dk1"/>
                </a:solidFill>
              </a:rPr>
              <a:t>firma o sello de recepción legible</a:t>
            </a:r>
            <a:r>
              <a:rPr lang="en-US" sz="2400">
                <a:solidFill>
                  <a:schemeClr val="dk1"/>
                </a:solidFill>
              </a:rPr>
              <a:t>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050"/>
          </a:p>
          <a:p>
            <a:pPr indent="0" lvl="0" marL="12700" marR="1497330" rtl="0" algn="l">
              <a:lnSpc>
                <a:spcPct val="117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17"/>
          <p:cNvSpPr txBox="1"/>
          <p:nvPr>
            <p:ph type="title"/>
          </p:nvPr>
        </p:nvSpPr>
        <p:spPr>
          <a:xfrm>
            <a:off x="4263850" y="1221100"/>
            <a:ext cx="134136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Encode Sans"/>
                <a:ea typeface="Encode Sans"/>
                <a:cs typeface="Encode Sans"/>
                <a:sym typeface="Encode Sans"/>
              </a:rPr>
              <a:t>4- </a:t>
            </a:r>
            <a:r>
              <a:rPr lang="en-US" sz="2800">
                <a:latin typeface="Encode Sans"/>
                <a:ea typeface="Encode Sans"/>
                <a:cs typeface="Encode Sans"/>
                <a:sym typeface="Encode Sans"/>
              </a:rPr>
              <a:t>CARTA DOCUMENTO/ CÉDULA DE INTIMACIÓN</a:t>
            </a:r>
            <a:endParaRPr sz="2800"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8c47da88bd_0_4"/>
          <p:cNvSpPr/>
          <p:nvPr/>
        </p:nvSpPr>
        <p:spPr>
          <a:xfrm>
            <a:off x="10226372" y="1413742"/>
            <a:ext cx="58420" cy="58419"/>
          </a:xfrm>
          <a:custGeom>
            <a:rect b="b" l="l" r="r" t="t"/>
            <a:pathLst>
              <a:path extrusionOk="0" h="58419" w="58420">
                <a:moveTo>
                  <a:pt x="32732" y="57799"/>
                </a:moveTo>
                <a:lnTo>
                  <a:pt x="25067" y="57799"/>
                </a:lnTo>
                <a:lnTo>
                  <a:pt x="21381" y="57066"/>
                </a:lnTo>
                <a:lnTo>
                  <a:pt x="0" y="32732"/>
                </a:lnTo>
                <a:lnTo>
                  <a:pt x="0" y="25067"/>
                </a:lnTo>
                <a:lnTo>
                  <a:pt x="25067" y="0"/>
                </a:lnTo>
                <a:lnTo>
                  <a:pt x="32732" y="0"/>
                </a:lnTo>
                <a:lnTo>
                  <a:pt x="57799" y="28899"/>
                </a:lnTo>
                <a:lnTo>
                  <a:pt x="57799" y="32732"/>
                </a:lnTo>
                <a:lnTo>
                  <a:pt x="32732" y="5779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5" name="Google Shape;195;g38c47da88bd_0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40825" y="3190875"/>
            <a:ext cx="7313125" cy="334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g38c47da88bd_0_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43175" y="397826"/>
            <a:ext cx="5523138" cy="949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6"/>
          <p:cNvSpPr txBox="1"/>
          <p:nvPr/>
        </p:nvSpPr>
        <p:spPr>
          <a:xfrm>
            <a:off x="4692075" y="1092025"/>
            <a:ext cx="11471100" cy="8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5- CONSTANCIA DE CUIT</a:t>
            </a:r>
            <a:r>
              <a:rPr lang="en-US" sz="3750">
                <a:solidFill>
                  <a:schemeClr val="dk1"/>
                </a:solidFill>
              </a:rPr>
              <a:t> </a:t>
            </a:r>
            <a:endParaRPr sz="3750">
              <a:solidFill>
                <a:schemeClr val="dk1"/>
              </a:solidFill>
            </a:endParaRPr>
          </a:p>
        </p:txBody>
      </p:sp>
      <p:sp>
        <p:nvSpPr>
          <p:cNvPr id="202" name="Google Shape;202;p16"/>
          <p:cNvSpPr txBox="1"/>
          <p:nvPr/>
        </p:nvSpPr>
        <p:spPr>
          <a:xfrm>
            <a:off x="10702375" y="3014150"/>
            <a:ext cx="5957400" cy="27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lt1"/>
                </a:solidFill>
                <a:highlight>
                  <a:srgbClr val="E81F76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Se descarga desde ARCA.</a:t>
            </a: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</a:t>
            </a: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De esta constancia se obtiene el domicilio fiscal, dirección a la que se enviará la intimación fehaciente para el pago de las facturas adeudadas. 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Es importante que la validez de la constancia de cuit sea del período de la intimación enviada.</a:t>
            </a:r>
            <a:endParaRPr b="1" sz="24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203" name="Google Shape;20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2075" y="2466450"/>
            <a:ext cx="5162551" cy="705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9"/>
          <p:cNvSpPr txBox="1"/>
          <p:nvPr/>
        </p:nvSpPr>
        <p:spPr>
          <a:xfrm>
            <a:off x="4490574" y="2000040"/>
            <a:ext cx="12550200" cy="4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ORDEN 1:</a:t>
            </a: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</a:t>
            </a: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Se caratula con el código </a:t>
            </a:r>
            <a:r>
              <a:rPr lang="en-US" sz="2800">
                <a:solidFill>
                  <a:srgbClr val="00AEC3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OTR0315</a:t>
            </a: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.</a:t>
            </a:r>
            <a:endParaRPr sz="28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</p:txBody>
      </p:sp>
      <p:sp>
        <p:nvSpPr>
          <p:cNvPr id="209" name="Google Shape;209;p19"/>
          <p:cNvSpPr txBox="1"/>
          <p:nvPr/>
        </p:nvSpPr>
        <p:spPr>
          <a:xfrm>
            <a:off x="4510525" y="849450"/>
            <a:ext cx="7992900" cy="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00AEC3"/>
                </a:solidFill>
                <a:latin typeface="Encode Sans"/>
                <a:ea typeface="Encode Sans"/>
                <a:cs typeface="Encode Sans"/>
                <a:sym typeface="Encode Sans"/>
              </a:rPr>
              <a:t>ARMADO DE EXPEDIENTE</a:t>
            </a:r>
            <a:endParaRPr b="1" sz="4000">
              <a:solidFill>
                <a:srgbClr val="00AEC3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grpSp>
        <p:nvGrpSpPr>
          <p:cNvPr id="210" name="Google Shape;210;p19"/>
          <p:cNvGrpSpPr/>
          <p:nvPr/>
        </p:nvGrpSpPr>
        <p:grpSpPr>
          <a:xfrm>
            <a:off x="4490581" y="2910354"/>
            <a:ext cx="12284144" cy="6912462"/>
            <a:chOff x="4490581" y="2910354"/>
            <a:chExt cx="12284144" cy="6912462"/>
          </a:xfrm>
        </p:grpSpPr>
        <p:grpSp>
          <p:nvGrpSpPr>
            <p:cNvPr id="211" name="Google Shape;211;p19"/>
            <p:cNvGrpSpPr/>
            <p:nvPr/>
          </p:nvGrpSpPr>
          <p:grpSpPr>
            <a:xfrm>
              <a:off x="4490581" y="2910354"/>
              <a:ext cx="12284144" cy="6912462"/>
              <a:chOff x="4176029" y="2503325"/>
              <a:chExt cx="13717637" cy="7719109"/>
            </a:xfrm>
          </p:grpSpPr>
          <p:pic>
            <p:nvPicPr>
              <p:cNvPr id="212" name="Google Shape;212;p19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4176029" y="2503325"/>
                <a:ext cx="13717637" cy="771910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3" name="Google Shape;213;p19"/>
              <p:cNvSpPr/>
              <p:nvPr/>
            </p:nvSpPr>
            <p:spPr>
              <a:xfrm>
                <a:off x="10297235" y="4420810"/>
                <a:ext cx="1506855" cy="758825"/>
              </a:xfrm>
              <a:custGeom>
                <a:rect b="b" l="l" r="r" t="t"/>
                <a:pathLst>
                  <a:path extrusionOk="0" h="758825" w="1506854">
                    <a:moveTo>
                      <a:pt x="1506668" y="516947"/>
                    </a:moveTo>
                    <a:lnTo>
                      <a:pt x="1404488" y="758350"/>
                    </a:lnTo>
                    <a:lnTo>
                      <a:pt x="360061" y="259922"/>
                    </a:lnTo>
                    <a:lnTo>
                      <a:pt x="324194" y="458323"/>
                    </a:lnTo>
                    <a:lnTo>
                      <a:pt x="0" y="45510"/>
                    </a:lnTo>
                    <a:lnTo>
                      <a:pt x="482386" y="0"/>
                    </a:lnTo>
                    <a:lnTo>
                      <a:pt x="384922" y="146825"/>
                    </a:lnTo>
                    <a:lnTo>
                      <a:pt x="1506668" y="516947"/>
                    </a:lnTo>
                    <a:close/>
                  </a:path>
                </a:pathLst>
              </a:custGeom>
              <a:solidFill>
                <a:srgbClr val="DB0000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53"/>
              </a:p>
            </p:txBody>
          </p:sp>
        </p:grpSp>
        <p:sp>
          <p:nvSpPr>
            <p:cNvPr id="214" name="Google Shape;214;p19"/>
            <p:cNvSpPr txBox="1"/>
            <p:nvPr/>
          </p:nvSpPr>
          <p:spPr>
            <a:xfrm>
              <a:off x="11516450" y="4882825"/>
              <a:ext cx="3645000" cy="79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E81F76"/>
                  </a:solidFill>
                  <a:latin typeface="Encode Sans"/>
                  <a:ea typeface="Encode Sans"/>
                  <a:cs typeface="Encode Sans"/>
                  <a:sym typeface="Encode Sans"/>
                </a:rPr>
                <a:t>En MOTIVO debe figurar el nombre del tercero pagador.</a:t>
              </a:r>
              <a:endParaRPr b="1" sz="1800">
                <a:solidFill>
                  <a:srgbClr val="E81F76"/>
                </a:solidFill>
                <a:latin typeface="Encode Sans"/>
                <a:ea typeface="Encode Sans"/>
                <a:cs typeface="Encode Sans"/>
                <a:sym typeface="Encode Sans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8c1cf0f5de_0_12"/>
          <p:cNvSpPr txBox="1"/>
          <p:nvPr/>
        </p:nvSpPr>
        <p:spPr>
          <a:xfrm>
            <a:off x="3879725" y="2922800"/>
            <a:ext cx="129171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00AEC3"/>
                </a:solidFill>
                <a:latin typeface="Encode Sans"/>
                <a:ea typeface="Encode Sans"/>
                <a:cs typeface="Encode Sans"/>
                <a:sym typeface="Encode Sans"/>
              </a:rPr>
              <a:t>PROCESO GENERAL DE GESTIÓN DE COBROS:</a:t>
            </a:r>
            <a:endParaRPr b="1" sz="30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grpSp>
        <p:nvGrpSpPr>
          <p:cNvPr id="51" name="Google Shape;51;g38c1cf0f5de_0_12"/>
          <p:cNvGrpSpPr/>
          <p:nvPr/>
        </p:nvGrpSpPr>
        <p:grpSpPr>
          <a:xfrm>
            <a:off x="3879713" y="4166875"/>
            <a:ext cx="13914675" cy="2752800"/>
            <a:chOff x="4224500" y="4531800"/>
            <a:chExt cx="13914675" cy="2752800"/>
          </a:xfrm>
        </p:grpSpPr>
        <p:sp>
          <p:nvSpPr>
            <p:cNvPr id="52" name="Google Shape;52;g38c1cf0f5de_0_12"/>
            <p:cNvSpPr/>
            <p:nvPr/>
          </p:nvSpPr>
          <p:spPr>
            <a:xfrm>
              <a:off x="6476825" y="4531800"/>
              <a:ext cx="3811500" cy="2752800"/>
            </a:xfrm>
            <a:prstGeom prst="chevron">
              <a:avLst>
                <a:gd fmla="val 50000" name="adj"/>
              </a:avLst>
            </a:prstGeom>
            <a:solidFill>
              <a:srgbClr val="F7F7F7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45720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0">
                <a:latin typeface="Encode Sans SemiBold"/>
                <a:ea typeface="Encode Sans SemiBold"/>
                <a:cs typeface="Encode Sans SemiBold"/>
                <a:sym typeface="Encode Sans SemiBold"/>
              </a:endParaRPr>
            </a:p>
          </p:txBody>
        </p:sp>
        <p:sp>
          <p:nvSpPr>
            <p:cNvPr id="53" name="Google Shape;53;g38c1cf0f5de_0_12"/>
            <p:cNvSpPr/>
            <p:nvPr/>
          </p:nvSpPr>
          <p:spPr>
            <a:xfrm>
              <a:off x="9143050" y="4531800"/>
              <a:ext cx="3811500" cy="2752800"/>
            </a:xfrm>
            <a:prstGeom prst="chevron">
              <a:avLst>
                <a:gd fmla="val 50000" name="adj"/>
              </a:avLst>
            </a:prstGeom>
            <a:solidFill>
              <a:srgbClr val="F7F7F7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Encode Sans SemiBold"/>
                <a:ea typeface="Encode Sans SemiBold"/>
                <a:cs typeface="Encode Sans SemiBold"/>
                <a:sym typeface="Encode Sans SemiBold"/>
              </a:endParaRPr>
            </a:p>
          </p:txBody>
        </p:sp>
        <p:sp>
          <p:nvSpPr>
            <p:cNvPr id="54" name="Google Shape;54;g38c1cf0f5de_0_12"/>
            <p:cNvSpPr/>
            <p:nvPr/>
          </p:nvSpPr>
          <p:spPr>
            <a:xfrm>
              <a:off x="11728975" y="4531800"/>
              <a:ext cx="3811500" cy="2752800"/>
            </a:xfrm>
            <a:prstGeom prst="chevron">
              <a:avLst>
                <a:gd fmla="val 50000" name="adj"/>
              </a:avLst>
            </a:prstGeom>
            <a:solidFill>
              <a:srgbClr val="F7F7F7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Encode Sans SemiBold"/>
                <a:ea typeface="Encode Sans SemiBold"/>
                <a:cs typeface="Encode Sans SemiBold"/>
                <a:sym typeface="Encode Sans SemiBold"/>
              </a:endParaRPr>
            </a:p>
          </p:txBody>
        </p:sp>
        <p:sp>
          <p:nvSpPr>
            <p:cNvPr id="55" name="Google Shape;55;g38c1cf0f5de_0_12"/>
            <p:cNvSpPr/>
            <p:nvPr/>
          </p:nvSpPr>
          <p:spPr>
            <a:xfrm>
              <a:off x="14327675" y="4531800"/>
              <a:ext cx="3811500" cy="2752800"/>
            </a:xfrm>
            <a:prstGeom prst="chevron">
              <a:avLst>
                <a:gd fmla="val 50000" name="adj"/>
              </a:avLst>
            </a:prstGeom>
            <a:solidFill>
              <a:srgbClr val="F7F7F7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Encode Sans SemiBold"/>
                <a:ea typeface="Encode Sans SemiBold"/>
                <a:cs typeface="Encode Sans SemiBold"/>
                <a:sym typeface="Encode Sans SemiBold"/>
              </a:endParaRPr>
            </a:p>
          </p:txBody>
        </p:sp>
        <p:sp>
          <p:nvSpPr>
            <p:cNvPr id="56" name="Google Shape;56;g38c1cf0f5de_0_12"/>
            <p:cNvSpPr/>
            <p:nvPr/>
          </p:nvSpPr>
          <p:spPr>
            <a:xfrm>
              <a:off x="4224500" y="4531800"/>
              <a:ext cx="3407400" cy="2752800"/>
            </a:xfrm>
            <a:prstGeom prst="homePlate">
              <a:avLst>
                <a:gd fmla="val 50000" name="adj"/>
              </a:avLst>
            </a:prstGeom>
            <a:solidFill>
              <a:srgbClr val="F7F7F7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endParaRPr>
            </a:p>
          </p:txBody>
        </p:sp>
      </p:grpSp>
      <p:sp>
        <p:nvSpPr>
          <p:cNvPr id="57" name="Google Shape;57;g38c1cf0f5de_0_12"/>
          <p:cNvSpPr txBox="1"/>
          <p:nvPr/>
        </p:nvSpPr>
        <p:spPr>
          <a:xfrm>
            <a:off x="7322813" y="5218413"/>
            <a:ext cx="2072100" cy="13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E81F76"/>
              </a:buClr>
              <a:buSzPts val="1600"/>
              <a:buFont typeface="Encode Sans SemiBold"/>
              <a:buChar char="-"/>
            </a:pPr>
            <a:r>
              <a:rPr lang="en-US" sz="16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Facturación</a:t>
            </a:r>
            <a:endParaRPr sz="1600">
              <a:solidFill>
                <a:srgbClr val="E81F76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E81F76"/>
              </a:buClr>
              <a:buSzPts val="1600"/>
              <a:buFont typeface="Encode Sans SemiBold"/>
              <a:buChar char="-"/>
            </a:pPr>
            <a:r>
              <a:rPr lang="en-US" sz="16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Cobros</a:t>
            </a:r>
            <a:endParaRPr sz="1600">
              <a:solidFill>
                <a:srgbClr val="E81F76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E81F76"/>
              </a:buClr>
              <a:buSzPts val="1600"/>
              <a:buFont typeface="Encode Sans SemiBold"/>
              <a:buChar char="-"/>
            </a:pPr>
            <a:r>
              <a:rPr lang="en-US" sz="16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Intimación </a:t>
            </a:r>
            <a:endParaRPr sz="1600">
              <a:solidFill>
                <a:srgbClr val="E81F76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E81F76"/>
              </a:buClr>
              <a:buSzPts val="1600"/>
              <a:buFont typeface="Encode Sans SemiBold"/>
              <a:buChar char="-"/>
            </a:pPr>
            <a:r>
              <a:rPr lang="en-US" sz="16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Gestión de Expediente</a:t>
            </a:r>
            <a:endParaRPr sz="1600">
              <a:solidFill>
                <a:srgbClr val="E81F76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t/>
            </a:r>
            <a:endParaRPr sz="1700">
              <a:solidFill>
                <a:schemeClr val="hlink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50">
              <a:solidFill>
                <a:schemeClr val="dk1"/>
              </a:solidFill>
            </a:endParaRPr>
          </a:p>
        </p:txBody>
      </p:sp>
      <p:sp>
        <p:nvSpPr>
          <p:cNvPr id="58" name="Google Shape;58;g38c1cf0f5de_0_12"/>
          <p:cNvSpPr txBox="1"/>
          <p:nvPr/>
        </p:nvSpPr>
        <p:spPr>
          <a:xfrm>
            <a:off x="7470713" y="4513688"/>
            <a:ext cx="19242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lt1"/>
                </a:solidFill>
                <a:highlight>
                  <a:srgbClr val="00AEC3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Gestión hospitalaria:</a:t>
            </a:r>
            <a:endParaRPr sz="1600">
              <a:solidFill>
                <a:srgbClr val="E81F76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59" name="Google Shape;59;g38c1cf0f5de_0_12"/>
          <p:cNvSpPr txBox="1"/>
          <p:nvPr/>
        </p:nvSpPr>
        <p:spPr>
          <a:xfrm>
            <a:off x="10022463" y="5263663"/>
            <a:ext cx="2335800" cy="13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E81F76"/>
              </a:buClr>
              <a:buSzPts val="1600"/>
              <a:buFont typeface="Encode Sans SemiBold"/>
              <a:buChar char="-"/>
            </a:pPr>
            <a:r>
              <a:rPr lang="en-US" sz="16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Control de documentación</a:t>
            </a:r>
            <a:endParaRPr sz="1600">
              <a:solidFill>
                <a:srgbClr val="E81F76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E81F76"/>
              </a:buClr>
              <a:buSzPts val="1600"/>
              <a:buFont typeface="Encode Sans SemiBold"/>
              <a:buChar char="-"/>
            </a:pPr>
            <a:r>
              <a:rPr lang="en-US" sz="16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Visado de rechazos</a:t>
            </a:r>
            <a:endParaRPr sz="1600">
              <a:solidFill>
                <a:srgbClr val="E81F76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hlink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50">
              <a:solidFill>
                <a:schemeClr val="dk1"/>
              </a:solidFill>
            </a:endParaRPr>
          </a:p>
        </p:txBody>
      </p:sp>
      <p:sp>
        <p:nvSpPr>
          <p:cNvPr id="60" name="Google Shape;60;g38c1cf0f5de_0_12"/>
          <p:cNvSpPr txBox="1"/>
          <p:nvPr/>
        </p:nvSpPr>
        <p:spPr>
          <a:xfrm>
            <a:off x="9948425" y="4513675"/>
            <a:ext cx="19242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lt1"/>
                </a:solidFill>
                <a:highlight>
                  <a:srgbClr val="00AEC3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Fiscalización operativa:</a:t>
            </a:r>
            <a:endParaRPr sz="1600">
              <a:solidFill>
                <a:srgbClr val="E81F76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61" name="Google Shape;61;g38c1cf0f5de_0_12"/>
          <p:cNvSpPr txBox="1"/>
          <p:nvPr/>
        </p:nvSpPr>
        <p:spPr>
          <a:xfrm>
            <a:off x="12654088" y="5263638"/>
            <a:ext cx="2072100" cy="13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E81F76"/>
              </a:buClr>
              <a:buSzPts val="1600"/>
              <a:buFont typeface="Encode Sans SemiBold"/>
              <a:buChar char="-"/>
            </a:pPr>
            <a:r>
              <a:rPr lang="en-US" sz="16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Gestión de deuda</a:t>
            </a:r>
            <a:endParaRPr sz="1600">
              <a:solidFill>
                <a:srgbClr val="E81F76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E81F76"/>
              </a:buClr>
              <a:buSzPts val="1600"/>
              <a:buFont typeface="Encode Sans SemiBold"/>
              <a:buChar char="-"/>
            </a:pPr>
            <a:r>
              <a:rPr lang="en-US" sz="16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Inhibiciones</a:t>
            </a:r>
            <a:endParaRPr sz="1600">
              <a:solidFill>
                <a:srgbClr val="E81F76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E81F76"/>
              </a:buClr>
              <a:buSzPts val="1600"/>
              <a:buFont typeface="Encode Sans SemiBold"/>
              <a:buChar char="-"/>
            </a:pPr>
            <a:r>
              <a:rPr lang="en-US" sz="16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Juicios</a:t>
            </a:r>
            <a:endParaRPr sz="1600">
              <a:solidFill>
                <a:srgbClr val="E81F76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hlink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50">
              <a:solidFill>
                <a:schemeClr val="dk1"/>
              </a:solidFill>
            </a:endParaRPr>
          </a:p>
        </p:txBody>
      </p:sp>
      <p:sp>
        <p:nvSpPr>
          <p:cNvPr id="62" name="Google Shape;62;g38c1cf0f5de_0_12"/>
          <p:cNvSpPr txBox="1"/>
          <p:nvPr/>
        </p:nvSpPr>
        <p:spPr>
          <a:xfrm>
            <a:off x="12654088" y="4513688"/>
            <a:ext cx="19242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lt1"/>
                </a:solidFill>
                <a:highlight>
                  <a:srgbClr val="00AEC3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Ministerio de Economía:</a:t>
            </a:r>
            <a:endParaRPr sz="1600">
              <a:solidFill>
                <a:srgbClr val="E81F76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63" name="Google Shape;63;g38c1cf0f5de_0_12"/>
          <p:cNvSpPr txBox="1"/>
          <p:nvPr/>
        </p:nvSpPr>
        <p:spPr>
          <a:xfrm>
            <a:off x="15322738" y="5263650"/>
            <a:ext cx="2072100" cy="13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E81F76"/>
              </a:buClr>
              <a:buSzPts val="1600"/>
              <a:buFont typeface="Encode Sans SemiBold"/>
              <a:buChar char="-"/>
            </a:pPr>
            <a:r>
              <a:rPr lang="en-US" sz="16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Informe de cancelación</a:t>
            </a:r>
            <a:endParaRPr sz="1600">
              <a:solidFill>
                <a:srgbClr val="E81F76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E81F76"/>
              </a:buClr>
              <a:buSzPts val="1600"/>
              <a:buFont typeface="Encode Sans SemiBold"/>
              <a:buChar char="-"/>
            </a:pPr>
            <a:r>
              <a:rPr lang="en-US" sz="16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Imputación</a:t>
            </a:r>
            <a:endParaRPr sz="1600">
              <a:solidFill>
                <a:srgbClr val="E81F76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hlink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50">
              <a:solidFill>
                <a:schemeClr val="dk1"/>
              </a:solidFill>
            </a:endParaRPr>
          </a:p>
        </p:txBody>
      </p:sp>
      <p:sp>
        <p:nvSpPr>
          <p:cNvPr id="64" name="Google Shape;64;g38c1cf0f5de_0_12"/>
          <p:cNvSpPr txBox="1"/>
          <p:nvPr/>
        </p:nvSpPr>
        <p:spPr>
          <a:xfrm>
            <a:off x="15100763" y="4513675"/>
            <a:ext cx="19242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lt1"/>
                </a:solidFill>
                <a:highlight>
                  <a:srgbClr val="00AEC3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Pago:</a:t>
            </a:r>
            <a:endParaRPr sz="1700">
              <a:solidFill>
                <a:schemeClr val="lt1"/>
              </a:solidFill>
              <a:highlight>
                <a:srgbClr val="00AEC3"/>
              </a:highlight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lt1"/>
              </a:solidFill>
              <a:highlight>
                <a:srgbClr val="00AEC3"/>
              </a:highlight>
              <a:latin typeface="Encode Sans SemiBold"/>
              <a:ea typeface="Encode Sans SemiBold"/>
              <a:cs typeface="Encode Sans SemiBold"/>
              <a:sym typeface="Encode Sans SemiBold"/>
            </a:endParaRPr>
          </a:p>
        </p:txBody>
      </p:sp>
      <p:sp>
        <p:nvSpPr>
          <p:cNvPr id="65" name="Google Shape;65;g38c1cf0f5de_0_12"/>
          <p:cNvSpPr txBox="1"/>
          <p:nvPr/>
        </p:nvSpPr>
        <p:spPr>
          <a:xfrm>
            <a:off x="4107188" y="5218413"/>
            <a:ext cx="2072100" cy="13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E81F76"/>
              </a:buClr>
              <a:buSzPts val="1600"/>
              <a:buFont typeface="Encode Sans SemiBold"/>
              <a:buChar char="-"/>
            </a:pPr>
            <a:r>
              <a:rPr lang="en-US" sz="16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Admisión</a:t>
            </a:r>
            <a:endParaRPr sz="1600">
              <a:solidFill>
                <a:srgbClr val="E81F76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E81F76"/>
              </a:buClr>
              <a:buSzPts val="1600"/>
              <a:buFont typeface="Encode Sans SemiBold"/>
              <a:buChar char="-"/>
            </a:pPr>
            <a:r>
              <a:rPr lang="en-US" sz="16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Identificación de cobertura</a:t>
            </a:r>
            <a:endParaRPr sz="1600">
              <a:solidFill>
                <a:srgbClr val="E81F76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E81F76"/>
              </a:buClr>
              <a:buSzPts val="1600"/>
              <a:buFont typeface="Encode Sans SemiBold"/>
              <a:buChar char="-"/>
            </a:pPr>
            <a:r>
              <a:rPr lang="en-US" sz="16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Atención</a:t>
            </a:r>
            <a:endParaRPr sz="1600">
              <a:solidFill>
                <a:srgbClr val="E81F76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hlink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50">
              <a:solidFill>
                <a:schemeClr val="dk1"/>
              </a:solidFill>
            </a:endParaRPr>
          </a:p>
        </p:txBody>
      </p:sp>
      <p:sp>
        <p:nvSpPr>
          <p:cNvPr id="66" name="Google Shape;66;g38c1cf0f5de_0_12"/>
          <p:cNvSpPr txBox="1"/>
          <p:nvPr/>
        </p:nvSpPr>
        <p:spPr>
          <a:xfrm>
            <a:off x="4107188" y="4558913"/>
            <a:ext cx="19242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lt1"/>
                </a:solidFill>
                <a:highlight>
                  <a:srgbClr val="00AEC3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Identificación del paciente:</a:t>
            </a:r>
            <a:endParaRPr sz="9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20"/>
          <p:cNvGrpSpPr/>
          <p:nvPr/>
        </p:nvGrpSpPr>
        <p:grpSpPr>
          <a:xfrm>
            <a:off x="3973549" y="2695783"/>
            <a:ext cx="13961957" cy="6573436"/>
            <a:chOff x="3511878" y="3330245"/>
            <a:chExt cx="14776121" cy="6956753"/>
          </a:xfrm>
        </p:grpSpPr>
        <p:pic>
          <p:nvPicPr>
            <p:cNvPr id="220" name="Google Shape;220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511878" y="3330245"/>
              <a:ext cx="9839323" cy="55340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1" name="Google Shape;221;p20"/>
            <p:cNvSpPr/>
            <p:nvPr/>
          </p:nvSpPr>
          <p:spPr>
            <a:xfrm>
              <a:off x="6612040" y="4611680"/>
              <a:ext cx="1550035" cy="716915"/>
            </a:xfrm>
            <a:custGeom>
              <a:rect b="b" l="l" r="r" t="t"/>
              <a:pathLst>
                <a:path extrusionOk="0" h="716914" w="1550034">
                  <a:moveTo>
                    <a:pt x="0" y="249776"/>
                  </a:moveTo>
                  <a:lnTo>
                    <a:pt x="90199" y="0"/>
                  </a:lnTo>
                  <a:lnTo>
                    <a:pt x="1173930" y="447249"/>
                  </a:lnTo>
                  <a:lnTo>
                    <a:pt x="1199392" y="244591"/>
                  </a:lnTo>
                  <a:lnTo>
                    <a:pt x="1549864" y="644512"/>
                  </a:lnTo>
                  <a:lnTo>
                    <a:pt x="1064361" y="716860"/>
                  </a:lnTo>
                  <a:lnTo>
                    <a:pt x="1154949" y="563015"/>
                  </a:lnTo>
                  <a:lnTo>
                    <a:pt x="0" y="249776"/>
                  </a:lnTo>
                  <a:close/>
                </a:path>
              </a:pathLst>
            </a:custGeom>
            <a:solidFill>
              <a:srgbClr val="DB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22"/>
            </a:p>
          </p:txBody>
        </p:sp>
        <p:pic>
          <p:nvPicPr>
            <p:cNvPr id="222" name="Google Shape;222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602809" y="5401778"/>
              <a:ext cx="8685190" cy="48852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3" name="Google Shape;223;p20"/>
            <p:cNvSpPr/>
            <p:nvPr/>
          </p:nvSpPr>
          <p:spPr>
            <a:xfrm>
              <a:off x="16038650" y="8926527"/>
              <a:ext cx="791210" cy="442595"/>
            </a:xfrm>
            <a:custGeom>
              <a:rect b="b" l="l" r="r" t="t"/>
              <a:pathLst>
                <a:path extrusionOk="0" h="442595" w="791209">
                  <a:moveTo>
                    <a:pt x="0" y="124761"/>
                  </a:moveTo>
                  <a:lnTo>
                    <a:pt x="65768" y="0"/>
                  </a:lnTo>
                  <a:lnTo>
                    <a:pt x="606621" y="308236"/>
                  </a:lnTo>
                  <a:lnTo>
                    <a:pt x="634739" y="203747"/>
                  </a:lnTo>
                  <a:lnTo>
                    <a:pt x="791194" y="437241"/>
                  </a:lnTo>
                  <a:lnTo>
                    <a:pt x="529179" y="442089"/>
                  </a:lnTo>
                  <a:lnTo>
                    <a:pt x="588213" y="367622"/>
                  </a:lnTo>
                  <a:lnTo>
                    <a:pt x="0" y="124761"/>
                  </a:lnTo>
                  <a:close/>
                </a:path>
              </a:pathLst>
            </a:custGeom>
            <a:solidFill>
              <a:srgbClr val="DB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22"/>
            </a:p>
          </p:txBody>
        </p:sp>
        <p:pic>
          <p:nvPicPr>
            <p:cNvPr id="224" name="Google Shape;224;p2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6811106" y="9229725"/>
              <a:ext cx="323849" cy="2190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5" name="Google Shape;225;p20"/>
          <p:cNvSpPr txBox="1"/>
          <p:nvPr/>
        </p:nvSpPr>
        <p:spPr>
          <a:xfrm>
            <a:off x="3973552" y="964088"/>
            <a:ext cx="13489800" cy="9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0150">
            <a:spAutoFit/>
          </a:bodyPr>
          <a:lstStyle/>
          <a:p>
            <a:pPr indent="0" lvl="0" marL="12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rgbClr val="888888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ORDEN 2:</a:t>
            </a:r>
            <a:r>
              <a:rPr lang="en-US" sz="2800">
                <a:solidFill>
                  <a:srgbClr val="888888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</a:t>
            </a:r>
            <a:r>
              <a:rPr lang="en-US" sz="2800">
                <a:solidFill>
                  <a:srgbClr val="888888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En	un</a:t>
            </a:r>
            <a:r>
              <a:rPr lang="en-US" sz="2800">
                <a:solidFill>
                  <a:srgbClr val="888888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</a:t>
            </a:r>
            <a:r>
              <a:rPr lang="en-US" sz="2800">
                <a:solidFill>
                  <a:srgbClr val="00AEC3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IFGRA </a:t>
            </a:r>
            <a:r>
              <a:rPr lang="en-US" sz="2800">
                <a:solidFill>
                  <a:srgbClr val="888888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(</a:t>
            </a:r>
            <a:r>
              <a:rPr lang="en-US" sz="2800">
                <a:solidFill>
                  <a:srgbClr val="888888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informe gráfico)</a:t>
            </a:r>
            <a:r>
              <a:rPr lang="en-US" sz="2800">
                <a:solidFill>
                  <a:srgbClr val="888888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	se	 deberá	adjuntar la	</a:t>
            </a:r>
            <a:r>
              <a:rPr lang="en-US" sz="2800">
                <a:solidFill>
                  <a:srgbClr val="00AEC3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DECLARACIÓN JURADA</a:t>
            </a:r>
            <a:r>
              <a:rPr lang="en-US" sz="2800">
                <a:solidFill>
                  <a:srgbClr val="00AEC3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	</a:t>
            </a:r>
            <a:r>
              <a:rPr lang="en-US" sz="2800">
                <a:solidFill>
                  <a:srgbClr val="888888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en</a:t>
            </a:r>
            <a:r>
              <a:rPr lang="en-US" sz="2800">
                <a:solidFill>
                  <a:srgbClr val="888888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</a:t>
            </a:r>
            <a:r>
              <a:rPr lang="en-US" sz="2800">
                <a:solidFill>
                  <a:srgbClr val="888888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formato</a:t>
            </a:r>
            <a:r>
              <a:rPr lang="en-US" sz="2800">
                <a:solidFill>
                  <a:srgbClr val="888888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</a:t>
            </a:r>
            <a:r>
              <a:rPr lang="en-US" sz="2800">
                <a:solidFill>
                  <a:srgbClr val="888888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Excel y PDF, como </a:t>
            </a:r>
            <a:r>
              <a:rPr lang="en-US" sz="2800">
                <a:solidFill>
                  <a:srgbClr val="00AEC3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archivo embebido</a:t>
            </a:r>
            <a:r>
              <a:rPr lang="en-US" sz="2800">
                <a:solidFill>
                  <a:srgbClr val="888888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.</a:t>
            </a:r>
            <a:endParaRPr sz="2800">
              <a:solidFill>
                <a:srgbClr val="888888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21"/>
          <p:cNvPicPr preferRelativeResize="0"/>
          <p:nvPr/>
        </p:nvPicPr>
        <p:blipFill rotWithShape="1">
          <a:blip r:embed="rId3">
            <a:alphaModFix/>
          </a:blip>
          <a:srcRect b="0" l="0" r="0" t="4752"/>
          <a:stretch/>
        </p:blipFill>
        <p:spPr>
          <a:xfrm>
            <a:off x="4386425" y="3744625"/>
            <a:ext cx="12172950" cy="5931824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1"/>
          <p:cNvSpPr txBox="1"/>
          <p:nvPr/>
        </p:nvSpPr>
        <p:spPr>
          <a:xfrm>
            <a:off x="4149250" y="568650"/>
            <a:ext cx="13353600" cy="34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143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ORDEN 3:</a:t>
            </a: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</a:t>
            </a: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En un IFGRA se deben adjuntar las </a:t>
            </a:r>
            <a:r>
              <a:rPr lang="en-US" sz="2800">
                <a:solidFill>
                  <a:srgbClr val="00AEC3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FACTURAS</a:t>
            </a: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como archivo embebido. </a:t>
            </a:r>
            <a:r>
              <a:rPr lang="en-US" sz="2800">
                <a:solidFill>
                  <a:srgbClr val="00AEC3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Aclaraciones:</a:t>
            </a: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Se deben embeber en un solo archivo, se debe cargar una sola copia por factura y el detalle de la misma, siguiendo la correlación numérica conforme  surge  de  la  DECLARACIÓN JURADA.  En  el  caso  de  débitos  o  pagos,  deberá adjuntarse  la  documentación  respaldatoria  a  continuación  de  la  factura  que corresponda.</a:t>
            </a:r>
            <a:endParaRPr sz="28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509"/>
              </a:spcBef>
              <a:spcAft>
                <a:spcPts val="0"/>
              </a:spcAft>
              <a:buNone/>
            </a:pPr>
            <a:r>
              <a:rPr lang="en-US" sz="2950">
                <a:latin typeface="Arial"/>
                <a:ea typeface="Arial"/>
                <a:cs typeface="Arial"/>
                <a:sym typeface="Arial"/>
              </a:rPr>
              <a:t>.</a:t>
            </a:r>
            <a:endParaRPr sz="295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22"/>
          <p:cNvPicPr preferRelativeResize="0"/>
          <p:nvPr/>
        </p:nvPicPr>
        <p:blipFill rotWithShape="1">
          <a:blip r:embed="rId3">
            <a:alphaModFix/>
          </a:blip>
          <a:srcRect b="5091" l="0" r="0" t="3500"/>
          <a:stretch/>
        </p:blipFill>
        <p:spPr>
          <a:xfrm>
            <a:off x="4220050" y="2792125"/>
            <a:ext cx="12954000" cy="6660649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2"/>
          <p:cNvSpPr txBox="1"/>
          <p:nvPr/>
        </p:nvSpPr>
        <p:spPr>
          <a:xfrm>
            <a:off x="4156750" y="756900"/>
            <a:ext cx="13080600" cy="14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just">
              <a:lnSpc>
                <a:spcPct val="116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ORDEN 4:</a:t>
            </a: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</a:t>
            </a: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En caso de que las FACTURAS no tengan ingreso directo al tercero pagador y se </a:t>
            </a: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envíen</a:t>
            </a: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por envío postal (Correo Argentino), debe agregarse los </a:t>
            </a:r>
            <a:r>
              <a:rPr lang="en-US" sz="2800">
                <a:solidFill>
                  <a:srgbClr val="00AEC3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AR</a:t>
            </a: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y la planilla de </a:t>
            </a:r>
            <a:r>
              <a:rPr lang="en-US" sz="2800">
                <a:solidFill>
                  <a:srgbClr val="00AEC3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c</a:t>
            </a:r>
            <a:r>
              <a:rPr lang="en-US" sz="2800">
                <a:solidFill>
                  <a:srgbClr val="00AEC3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omprobante de </a:t>
            </a:r>
            <a:r>
              <a:rPr lang="en-US" sz="2800">
                <a:solidFill>
                  <a:srgbClr val="00AEC3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envíos</a:t>
            </a: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con todas las facturas detalladas.</a:t>
            </a:r>
            <a:endParaRPr sz="28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oogle Shape;242;p23"/>
          <p:cNvGrpSpPr/>
          <p:nvPr/>
        </p:nvGrpSpPr>
        <p:grpSpPr>
          <a:xfrm>
            <a:off x="4393288" y="2690675"/>
            <a:ext cx="12463323" cy="6772274"/>
            <a:chOff x="3739939" y="2783180"/>
            <a:chExt cx="14548060" cy="6772274"/>
          </a:xfrm>
        </p:grpSpPr>
        <p:pic>
          <p:nvPicPr>
            <p:cNvPr id="243" name="Google Shape;243;p2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739939" y="2783180"/>
              <a:ext cx="12849224" cy="67722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4" name="Google Shape;244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1402981" y="5144142"/>
              <a:ext cx="6885018" cy="44100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5" name="Google Shape;245;p23"/>
          <p:cNvSpPr txBox="1"/>
          <p:nvPr/>
        </p:nvSpPr>
        <p:spPr>
          <a:xfrm>
            <a:off x="4393300" y="981800"/>
            <a:ext cx="12285300" cy="14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151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ORDEN 5:</a:t>
            </a: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</a:t>
            </a:r>
            <a:r>
              <a:rPr lang="en-US" sz="2800">
                <a:solidFill>
                  <a:srgbClr val="00AEC3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Constancia de Inscripción en el ARCA</a:t>
            </a: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- Debe estar completa la imagen con el </a:t>
            </a:r>
            <a:r>
              <a:rPr lang="en-US" sz="2800">
                <a:solidFill>
                  <a:srgbClr val="00AEC3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domicilio fiscal </a:t>
            </a: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y coincidir con la fecha de la intimación cursada.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24"/>
          <p:cNvPicPr preferRelativeResize="0"/>
          <p:nvPr/>
        </p:nvPicPr>
        <p:blipFill rotWithShape="1">
          <a:blip r:embed="rId3">
            <a:alphaModFix/>
          </a:blip>
          <a:srcRect b="3523" l="0" r="1594" t="2518"/>
          <a:stretch/>
        </p:blipFill>
        <p:spPr>
          <a:xfrm>
            <a:off x="4518275" y="3328675"/>
            <a:ext cx="12127451" cy="6457151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4"/>
          <p:cNvSpPr txBox="1"/>
          <p:nvPr/>
        </p:nvSpPr>
        <p:spPr>
          <a:xfrm>
            <a:off x="4518275" y="1075375"/>
            <a:ext cx="12548700" cy="14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151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ORDEN 6:</a:t>
            </a: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Debe adjuntarse como archivo embebido la </a:t>
            </a:r>
            <a:r>
              <a:rPr lang="en-US" sz="2800">
                <a:solidFill>
                  <a:srgbClr val="00AEC3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Carta Documento</a:t>
            </a: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enviada al domicilio fiscal con el correspondiente AR o la Cedula de Intimación.</a:t>
            </a:r>
            <a:endParaRPr sz="3200"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287999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7"/>
          <p:cNvSpPr txBox="1"/>
          <p:nvPr/>
        </p:nvSpPr>
        <p:spPr>
          <a:xfrm>
            <a:off x="4470725" y="2626000"/>
            <a:ext cx="12466800" cy="67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AEC3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Proceso post-digitalización del expediente</a:t>
            </a:r>
            <a:endParaRPr sz="2800">
              <a:solidFill>
                <a:srgbClr val="00AEC3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Una vez que el expediente en papel ha sido digitalizado, por ende, convertido en expediente electrónico el personal del establecimiento deberá ingresar en el sistema y cargar los datos correspondientes. </a:t>
            </a:r>
            <a:endParaRPr sz="28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highlight>
                <a:srgbClr val="E81F76"/>
              </a:highlight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highlight>
                  <a:srgbClr val="E81F76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Este proceso es OBLIGATORIO porque:</a:t>
            </a:r>
            <a:endParaRPr sz="2800">
              <a:solidFill>
                <a:schemeClr val="lt1"/>
              </a:solidFill>
              <a:highlight>
                <a:srgbClr val="E81F76"/>
              </a:highlight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406400" lvl="0" marL="45720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Facilita la consulta de información.</a:t>
            </a:r>
            <a:endParaRPr sz="28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4064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Evita la duplicidad de reclamos.</a:t>
            </a:r>
            <a:endParaRPr sz="28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l"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sz="3750">
              <a:solidFill>
                <a:schemeClr val="dk1"/>
              </a:solidFill>
            </a:endParaRPr>
          </a:p>
        </p:txBody>
      </p:sp>
      <p:sp>
        <p:nvSpPr>
          <p:cNvPr id="258" name="Google Shape;258;p27"/>
          <p:cNvSpPr txBox="1"/>
          <p:nvPr/>
        </p:nvSpPr>
        <p:spPr>
          <a:xfrm>
            <a:off x="4470725" y="1238000"/>
            <a:ext cx="12392700" cy="8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00AEC3"/>
                </a:solidFill>
                <a:latin typeface="Encode Sans"/>
                <a:ea typeface="Encode Sans"/>
                <a:cs typeface="Encode Sans"/>
                <a:sym typeface="Encode Sans"/>
              </a:rPr>
              <a:t>REGISTRO DE GESTIÓN DE COBROS EN SISTEMA</a:t>
            </a:r>
            <a:endParaRPr b="1" sz="30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g385b9e65600_0_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74025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4" name="Google Shape;264;g385b9e65600_0_64"/>
          <p:cNvGrpSpPr/>
          <p:nvPr/>
        </p:nvGrpSpPr>
        <p:grpSpPr>
          <a:xfrm>
            <a:off x="4393250" y="3975875"/>
            <a:ext cx="13281499" cy="3630451"/>
            <a:chOff x="4282225" y="4475800"/>
            <a:chExt cx="13281499" cy="3630451"/>
          </a:xfrm>
        </p:grpSpPr>
        <p:pic>
          <p:nvPicPr>
            <p:cNvPr id="265" name="Google Shape;265;g385b9e65600_0_64"/>
            <p:cNvPicPr preferRelativeResize="0"/>
            <p:nvPr/>
          </p:nvPicPr>
          <p:blipFill rotWithShape="1">
            <a:blip r:embed="rId4">
              <a:alphaModFix/>
            </a:blip>
            <a:srcRect b="48473" l="0" r="-826" t="2514"/>
            <a:stretch/>
          </p:blipFill>
          <p:spPr>
            <a:xfrm>
              <a:off x="4282225" y="4475800"/>
              <a:ext cx="13281499" cy="36304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6" name="Google Shape;266;g385b9e65600_0_64"/>
            <p:cNvSpPr/>
            <p:nvPr/>
          </p:nvSpPr>
          <p:spPr>
            <a:xfrm>
              <a:off x="7422925" y="6377925"/>
              <a:ext cx="1485900" cy="228600"/>
            </a:xfrm>
            <a:prstGeom prst="roundRect">
              <a:avLst>
                <a:gd fmla="val 16667" name="adj"/>
              </a:avLst>
            </a:prstGeom>
            <a:noFill/>
            <a:ln cap="flat" cmpd="sng" w="19050">
              <a:solidFill>
                <a:srgbClr val="FA3A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7" name="Google Shape;267;g385b9e65600_0_64"/>
          <p:cNvSpPr txBox="1"/>
          <p:nvPr/>
        </p:nvSpPr>
        <p:spPr>
          <a:xfrm>
            <a:off x="4356250" y="2570100"/>
            <a:ext cx="12285300" cy="11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ncode Sans SemiBold"/>
              <a:buAutoNum type="arabicPeriod"/>
            </a:pPr>
            <a:r>
              <a:rPr lang="en-US" sz="28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Ingresar a Facturación y luego a la opción Consultar comprobantes.</a:t>
            </a:r>
            <a:endParaRPr sz="28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</p:txBody>
      </p:sp>
      <p:sp>
        <p:nvSpPr>
          <p:cNvPr id="268" name="Google Shape;268;g385b9e65600_0_64"/>
          <p:cNvSpPr txBox="1"/>
          <p:nvPr/>
        </p:nvSpPr>
        <p:spPr>
          <a:xfrm>
            <a:off x="4393250" y="1089975"/>
            <a:ext cx="13006800" cy="9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Carga de datos para registrar la gestión de cobros en el sistema:</a:t>
            </a:r>
            <a:endParaRPr b="1" sz="30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oogle Shape;273;p28"/>
          <p:cNvGrpSpPr/>
          <p:nvPr/>
        </p:nvGrpSpPr>
        <p:grpSpPr>
          <a:xfrm>
            <a:off x="0" y="0"/>
            <a:ext cx="18287999" cy="10286999"/>
            <a:chOff x="0" y="0"/>
            <a:chExt cx="18287999" cy="10286999"/>
          </a:xfrm>
        </p:grpSpPr>
        <p:pic>
          <p:nvPicPr>
            <p:cNvPr id="274" name="Google Shape;274;p2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18287999" cy="10286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5" name="Google Shape;275;p28"/>
            <p:cNvPicPr preferRelativeResize="0"/>
            <p:nvPr/>
          </p:nvPicPr>
          <p:blipFill rotWithShape="1">
            <a:blip r:embed="rId4">
              <a:alphaModFix/>
            </a:blip>
            <a:srcRect b="16865" l="0" r="0" t="3579"/>
            <a:stretch/>
          </p:blipFill>
          <p:spPr>
            <a:xfrm>
              <a:off x="4257013" y="3384175"/>
              <a:ext cx="12808826" cy="53908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6" name="Google Shape;276;p28"/>
          <p:cNvSpPr txBox="1"/>
          <p:nvPr>
            <p:ph type="title"/>
          </p:nvPr>
        </p:nvSpPr>
        <p:spPr>
          <a:xfrm>
            <a:off x="3796825" y="1264775"/>
            <a:ext cx="13729200" cy="14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157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latin typeface="Encode Sans SemiBold"/>
                <a:ea typeface="Encode Sans SemiBold"/>
                <a:cs typeface="Encode Sans SemiBold"/>
                <a:sym typeface="Encode Sans SemiBold"/>
              </a:rPr>
              <a:t>2- Una  vez  que  se  ha  ingresado  a  la  consulta  de  comprobante, seleccionar el tipo factura o nota de crédito. Una vez seleccionado el comprobante, en la pantalla oprimir el botón gestión de cobro.</a:t>
            </a:r>
            <a:endParaRPr sz="3400"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77" name="Google Shape;277;p28"/>
          <p:cNvSpPr/>
          <p:nvPr/>
        </p:nvSpPr>
        <p:spPr>
          <a:xfrm>
            <a:off x="16077125" y="5029200"/>
            <a:ext cx="1174800" cy="2286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A3A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29"/>
          <p:cNvPicPr preferRelativeResize="0"/>
          <p:nvPr/>
        </p:nvPicPr>
        <p:blipFill rotWithShape="1">
          <a:blip r:embed="rId3">
            <a:alphaModFix/>
          </a:blip>
          <a:srcRect b="21085" l="0" r="2219" t="0"/>
          <a:stretch/>
        </p:blipFill>
        <p:spPr>
          <a:xfrm>
            <a:off x="3991450" y="2921398"/>
            <a:ext cx="13877450" cy="6298801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9"/>
          <p:cNvSpPr txBox="1"/>
          <p:nvPr>
            <p:ph type="title"/>
          </p:nvPr>
        </p:nvSpPr>
        <p:spPr>
          <a:xfrm>
            <a:off x="3991449" y="859150"/>
            <a:ext cx="14027700" cy="11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7025">
            <a:spAutoFit/>
          </a:bodyPr>
          <a:lstStyle/>
          <a:p>
            <a:pPr indent="0" lvl="0" marL="0" marR="5080" rtl="0" algn="l">
              <a:lnSpc>
                <a:spcPct val="115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latin typeface="Encode Sans SemiBold"/>
                <a:ea typeface="Encode Sans SemiBold"/>
                <a:cs typeface="Encode Sans SemiBold"/>
                <a:sym typeface="Encode Sans SemiBold"/>
              </a:rPr>
              <a:t>3-  Posteriormente, en la ventana que se abrirá, registrar el número de expediente, y la fecha de inicio de la gestión.</a:t>
            </a:r>
            <a:endParaRPr b="0" sz="2800">
              <a:latin typeface="Encode Sans SemiBold"/>
              <a:ea typeface="Encode Sans SemiBold"/>
              <a:cs typeface="Encode Sans SemiBold"/>
              <a:sym typeface="Encode Sans SemiBold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85b9e65600_0_52"/>
          <p:cNvSpPr txBox="1"/>
          <p:nvPr/>
        </p:nvSpPr>
        <p:spPr>
          <a:xfrm>
            <a:off x="4608050" y="1681950"/>
            <a:ext cx="12977100" cy="69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800">
                <a:solidFill>
                  <a:srgbClr val="00AEC3"/>
                </a:solidFill>
                <a:latin typeface="Encode Sans"/>
                <a:ea typeface="Encode Sans"/>
                <a:cs typeface="Encode Sans"/>
                <a:sym typeface="Encode Sans"/>
              </a:rPr>
              <a:t>NORMATIVA VIGENTE:</a:t>
            </a:r>
            <a:endParaRPr b="1" sz="2800">
              <a:solidFill>
                <a:srgbClr val="00AEC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800">
              <a:solidFill>
                <a:srgbClr val="00AEC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Para el correcto armado, presentación y tramitación de expedientes, es obligatorio observar la normativa </a:t>
            </a:r>
            <a:r>
              <a:rPr lang="en-US" sz="2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aplicable al</a:t>
            </a:r>
            <a:r>
              <a:rPr lang="en-US" sz="2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 </a:t>
            </a:r>
            <a:r>
              <a:rPr b="1" lang="en-US" sz="2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Sistema de Atención Médica Organizada (SAMO)</a:t>
            </a:r>
            <a:r>
              <a:rPr lang="en-US" sz="2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:</a:t>
            </a:r>
            <a:endParaRPr sz="28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-406400" lvl="0" marL="45720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b="1" lang="en-US" sz="2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Decreto-ley SAMO 8801/77</a:t>
            </a:r>
            <a:endParaRPr b="1" sz="28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-4064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b="1" lang="en-US" sz="2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Resolución de Firma Conjunta 17/2017 (REFC-2017-17-E-GDEBA-MEGP)</a:t>
            </a:r>
            <a:endParaRPr b="1" sz="28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-4064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b="1" lang="en-US" sz="2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Resolución 348/2024 (Fiscalía de Estado)</a:t>
            </a:r>
            <a:endParaRPr b="1" sz="28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-4064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b="1" lang="en-US" sz="2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Resolución 40/2024 (Ministerio de Salud PBA)</a:t>
            </a:r>
            <a:endParaRPr b="1" sz="28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-4064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ncode Sans"/>
              <a:buChar char="●"/>
            </a:pPr>
            <a:r>
              <a:rPr b="1" lang="en-US" sz="2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Disposición 9/2025 (DISPO-2025-9-GDEBA-DPGYRCFMECONGP)</a:t>
            </a:r>
            <a:endParaRPr b="1" sz="28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l"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sz="37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8c1cf0f5de_0_19"/>
          <p:cNvSpPr txBox="1"/>
          <p:nvPr/>
        </p:nvSpPr>
        <p:spPr>
          <a:xfrm>
            <a:off x="4644350" y="2884650"/>
            <a:ext cx="9758400" cy="56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highlight>
                  <a:srgbClr val="00AEC3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Monto mínimo de inicio:</a:t>
            </a:r>
            <a:endParaRPr sz="2400">
              <a:solidFill>
                <a:schemeClr val="lt1"/>
              </a:solidFill>
              <a:highlight>
                <a:srgbClr val="00AEC3"/>
              </a:highlight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7 JUS Arancelarios (Res. N°348/2024 de Fiscalía de Estado).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Actualización del monto mínimo semestral (los valores se modifican el 1 de enero, tomando el valor vigente al 31 de diciembre del año anterior y el 1 de Julio, tomando el valor vigente al 30 de junio del año en curso).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Deudas menores se reservan hasta acumular el monto.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highlight>
                  <a:srgbClr val="00AEC3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Monto máximo del expediente: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Límite de $10.000.000 para agilizar el cobro.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Se puede superar solo con una factura indivisible.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Recomendación: Hacer cortes parciales en facturas largas (por ejemplo en internaciones).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276860" lvl="0" marL="12700" marR="5080" rtl="0" algn="just">
              <a:lnSpc>
                <a:spcPct val="116199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sz="3550"/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750">
              <a:solidFill>
                <a:schemeClr val="dk1"/>
              </a:solidFill>
            </a:endParaRPr>
          </a:p>
        </p:txBody>
      </p:sp>
      <p:sp>
        <p:nvSpPr>
          <p:cNvPr id="72" name="Google Shape;72;g38c1cf0f5de_0_19"/>
          <p:cNvSpPr txBox="1"/>
          <p:nvPr/>
        </p:nvSpPr>
        <p:spPr>
          <a:xfrm>
            <a:off x="4644350" y="1904075"/>
            <a:ext cx="11793600" cy="7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00AEC3"/>
                </a:solidFill>
                <a:latin typeface="Encode Sans"/>
                <a:ea typeface="Encode Sans"/>
                <a:cs typeface="Encode Sans"/>
                <a:sym typeface="Encode Sans"/>
              </a:rPr>
              <a:t>CONFORMACIÓN DE EXPEDIENTE DE GESTIÓN DE COBROS:</a:t>
            </a:r>
            <a:endParaRPr b="1" sz="4350">
              <a:solidFill>
                <a:srgbClr val="00AEC3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85b9e65600_0_39"/>
          <p:cNvSpPr txBox="1"/>
          <p:nvPr/>
        </p:nvSpPr>
        <p:spPr>
          <a:xfrm>
            <a:off x="4554675" y="3739400"/>
            <a:ext cx="12123900" cy="3678300"/>
          </a:xfrm>
          <a:prstGeom prst="rect">
            <a:avLst/>
          </a:prstGeom>
          <a:noFill/>
          <a:ln cap="flat" cmpd="sng" w="28575">
            <a:solidFill>
              <a:srgbClr val="E81F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3200">
                <a:solidFill>
                  <a:srgbClr val="E81F76"/>
                </a:solidFill>
              </a:rPr>
              <a:t>Contactanos:</a:t>
            </a:r>
            <a:endParaRPr b="1" sz="3200">
              <a:solidFill>
                <a:srgbClr val="E81F76"/>
              </a:solidFill>
            </a:endParaRPr>
          </a:p>
          <a:p>
            <a:pPr indent="0" lvl="0" marL="0" marR="107950" rtl="0" algn="l">
              <a:spcBef>
                <a:spcPts val="359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2600">
                <a:solidFill>
                  <a:srgbClr val="00AEC3"/>
                </a:solidFill>
              </a:rPr>
              <a:t>Dirección de Recuperación de Costos</a:t>
            </a:r>
            <a:r>
              <a:rPr b="1" lang="en-US" sz="2600">
                <a:solidFill>
                  <a:schemeClr val="dk1"/>
                </a:solidFill>
              </a:rPr>
              <a:t> | </a:t>
            </a:r>
            <a:r>
              <a:rPr b="1" lang="en-US" sz="2600">
                <a:solidFill>
                  <a:schemeClr val="dk1"/>
                </a:solidFill>
              </a:rPr>
              <a:t>Tel.:0221-4292927</a:t>
            </a:r>
            <a:endParaRPr sz="2600">
              <a:solidFill>
                <a:schemeClr val="dk1"/>
              </a:solidFill>
            </a:endParaRPr>
          </a:p>
          <a:p>
            <a:pPr indent="0" lvl="0" marL="0" marR="271145" rtl="0" algn="l">
              <a:spcBef>
                <a:spcPts val="4315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2600">
                <a:solidFill>
                  <a:srgbClr val="00AEC3"/>
                </a:solidFill>
              </a:rPr>
              <a:t>Departamento de Fiscalización Operativa</a:t>
            </a:r>
            <a:r>
              <a:rPr lang="en-US" sz="2800">
                <a:solidFill>
                  <a:schemeClr val="dk1"/>
                </a:solidFill>
              </a:rPr>
              <a:t> |</a:t>
            </a:r>
            <a:r>
              <a:rPr lang="en-US" sz="2600">
                <a:solidFill>
                  <a:schemeClr val="dk1"/>
                </a:solidFill>
              </a:rPr>
              <a:t> </a:t>
            </a:r>
            <a:r>
              <a:rPr b="1" lang="en-US" sz="2600">
                <a:solidFill>
                  <a:schemeClr val="dk1"/>
                </a:solidFill>
              </a:rPr>
              <a:t>Tel.:0221-4292964 </a:t>
            </a:r>
            <a:endParaRPr b="1" sz="2600">
              <a:solidFill>
                <a:schemeClr val="dk1"/>
              </a:solidFill>
            </a:endParaRPr>
          </a:p>
          <a:p>
            <a:pPr indent="0" lvl="0" marL="0" marR="3268978" rtl="0" algn="l">
              <a:lnSpc>
                <a:spcPct val="116300"/>
              </a:lnSpc>
              <a:spcBef>
                <a:spcPts val="17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2600">
                <a:solidFill>
                  <a:schemeClr val="dk1"/>
                </a:solidFill>
              </a:rPr>
              <a:t>Correo electrónico: </a:t>
            </a:r>
            <a:r>
              <a:rPr b="1" lang="en-US" sz="2600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gestiondecobro.samo@gmail.com</a:t>
            </a:r>
            <a:endParaRPr sz="2600">
              <a:solidFill>
                <a:schemeClr val="dk1"/>
              </a:solidFill>
            </a:endParaRPr>
          </a:p>
        </p:txBody>
      </p:sp>
      <p:sp>
        <p:nvSpPr>
          <p:cNvPr id="294" name="Google Shape;294;g385b9e65600_0_39"/>
          <p:cNvSpPr txBox="1"/>
          <p:nvPr/>
        </p:nvSpPr>
        <p:spPr>
          <a:xfrm>
            <a:off x="4554675" y="2035225"/>
            <a:ext cx="121239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solidFill>
                  <a:srgbClr val="888888"/>
                </a:solidFill>
              </a:rPr>
              <a:t>¿Tenés dudas o consultas sobre el proceso de gestión de cobros? </a:t>
            </a:r>
            <a:endParaRPr sz="16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288003" cy="102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85b9e65600_0_10"/>
          <p:cNvSpPr txBox="1"/>
          <p:nvPr/>
        </p:nvSpPr>
        <p:spPr>
          <a:xfrm>
            <a:off x="4689275" y="2863350"/>
            <a:ext cx="10953900" cy="67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Bold"/>
              <a:buAutoNum type="arabicPeriod"/>
            </a:pPr>
            <a:r>
              <a:rPr lang="en-US" sz="24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P</a:t>
            </a:r>
            <a:r>
              <a:rPr lang="en-US" sz="24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ROVIDENCIA/NOTA DE ELEVACIÓN</a:t>
            </a:r>
            <a:r>
              <a:rPr lang="en-US" sz="24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:</a:t>
            </a: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Una nota formal solicitando el inicio del trámite.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Bold"/>
              <a:buAutoNum type="arabicPeriod"/>
            </a:pPr>
            <a:r>
              <a:rPr lang="en-US" sz="24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DECLARACIÓN JURADA:</a:t>
            </a: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El documento correspondiente.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Bold"/>
              <a:buAutoNum type="arabicPeriod"/>
            </a:pPr>
            <a:r>
              <a:rPr lang="en-US" sz="24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FACTURAS:</a:t>
            </a: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Acompañadas de toda la documentación que las respalde (contratos, órdenes de compra, etc.).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Bold"/>
              <a:buAutoNum type="arabicPeriod"/>
            </a:pPr>
            <a:r>
              <a:rPr lang="en-US" sz="24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CARTA DOCUMENTO O CÉDULA DE INTIMACIÓN:</a:t>
            </a: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El comprobante de que se le ha notificado al deudor.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Bold"/>
              <a:buAutoNum type="arabicPeriod"/>
            </a:pPr>
            <a:r>
              <a:rPr lang="en-US" sz="2400">
                <a:solidFill>
                  <a:srgbClr val="E81F76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CONSTANCIA DE CUIT:</a:t>
            </a: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 Del tercero que realizará el pago (tercero pagador).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750">
              <a:solidFill>
                <a:schemeClr val="dk1"/>
              </a:solidFill>
            </a:endParaRPr>
          </a:p>
        </p:txBody>
      </p:sp>
      <p:sp>
        <p:nvSpPr>
          <p:cNvPr id="78" name="Google Shape;78;g385b9e65600_0_10"/>
          <p:cNvSpPr txBox="1"/>
          <p:nvPr/>
        </p:nvSpPr>
        <p:spPr>
          <a:xfrm>
            <a:off x="4394075" y="1487600"/>
            <a:ext cx="12089100" cy="12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30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LA DOCUMENTACIÓN OBLIGATORIA DEL EXPEDIENTE DE GESTIÓN DE COBRO SE COMPONE POR:</a:t>
            </a:r>
            <a:endParaRPr b="1" sz="30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"/>
          <p:cNvSpPr txBox="1"/>
          <p:nvPr/>
        </p:nvSpPr>
        <p:spPr>
          <a:xfrm>
            <a:off x="4498284" y="4913537"/>
            <a:ext cx="140811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just">
              <a:lnSpc>
                <a:spcPct val="1074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t/>
            </a:r>
            <a:endParaRPr sz="35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6"/>
          <p:cNvSpPr txBox="1"/>
          <p:nvPr/>
        </p:nvSpPr>
        <p:spPr>
          <a:xfrm>
            <a:off x="4498275" y="2662625"/>
            <a:ext cx="11828700" cy="57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La </a:t>
            </a:r>
            <a:r>
              <a:rPr lang="en-US" sz="2400">
                <a:solidFill>
                  <a:srgbClr val="F7F7F7"/>
                </a:solidFill>
                <a:highlight>
                  <a:srgbClr val="00AEC3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nota de elevación</a:t>
            </a:r>
            <a:r>
              <a:rPr lang="en-US" sz="2400">
                <a:solidFill>
                  <a:schemeClr val="dk1"/>
                </a:solidFill>
                <a:highlight>
                  <a:schemeClr val="lt1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 </a:t>
            </a: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debe estar dirigida a la Dirección de Recuperación de Costos del Ministerio de Salud y debe incluir: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Bold"/>
              <a:buChar char="●"/>
            </a:pP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Nombre completo del tercero pagador.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Bold"/>
              <a:buChar char="●"/>
            </a:pPr>
            <a:r>
              <a:rPr lang="en-US" sz="2400">
                <a:solidFill>
                  <a:schemeClr val="dk1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Importe total de la deuda.</a:t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lt1"/>
                </a:solidFill>
                <a:highlight>
                  <a:srgbClr val="E81F76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Ejemplo:</a:t>
            </a:r>
            <a:endParaRPr sz="2400">
              <a:solidFill>
                <a:schemeClr val="lt1"/>
              </a:solidFill>
              <a:highlight>
                <a:srgbClr val="E81F76"/>
              </a:highlight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2400">
                <a:solidFill>
                  <a:schemeClr val="lt1"/>
                </a:solidFill>
                <a:highlight>
                  <a:srgbClr val="E81F76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“Se  eleva  documentación  de  la  OBRA  SOCIAL  MUTUALIDAD INDUSTRIAL TEXTIL a efectos de que, por su intermedio, se gestione el cobro de las facturas impagas, cuya documentación se acompaña, ascendiendo su deuda a $500.000, habiéndose superado todos los plazos para el cobro de la misma.”</a:t>
            </a:r>
            <a:endParaRPr i="1" sz="2400">
              <a:solidFill>
                <a:schemeClr val="lt1"/>
              </a:solidFill>
              <a:highlight>
                <a:srgbClr val="E81F76"/>
              </a:highlight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750">
              <a:solidFill>
                <a:schemeClr val="dk1"/>
              </a:solidFill>
            </a:endParaRPr>
          </a:p>
        </p:txBody>
      </p:sp>
      <p:sp>
        <p:nvSpPr>
          <p:cNvPr id="85" name="Google Shape;85;p6"/>
          <p:cNvSpPr txBox="1"/>
          <p:nvPr/>
        </p:nvSpPr>
        <p:spPr>
          <a:xfrm>
            <a:off x="4498275" y="1460000"/>
            <a:ext cx="8288700" cy="9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1- </a:t>
            </a:r>
            <a:r>
              <a:rPr b="1" lang="en-US" sz="2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Formato de la NOTA DE ELEVACIÓN:</a:t>
            </a:r>
            <a:endParaRPr sz="37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85b9e65600_0_15"/>
          <p:cNvSpPr txBox="1"/>
          <p:nvPr/>
        </p:nvSpPr>
        <p:spPr>
          <a:xfrm>
            <a:off x="4134225" y="2348175"/>
            <a:ext cx="11322900" cy="19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highlight>
                  <a:schemeClr val="lt1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Debe adjuntarse la declaración jurada en formato Excel y PDF como archivos embebidos en un IFGRA. Ambas son de carácter obligatorio y se descargan del sistema informático de facturación SAMO (</a:t>
            </a:r>
            <a:r>
              <a:rPr lang="en-US" sz="2400" u="sng">
                <a:solidFill>
                  <a:schemeClr val="dk1"/>
                </a:solidFill>
                <a:highlight>
                  <a:schemeClr val="lt1"/>
                </a:highlight>
                <a:latin typeface="Encode Sans SemiBold"/>
                <a:ea typeface="Encode Sans SemiBold"/>
                <a:cs typeface="Encode Sans SemiBold"/>
                <a:sym typeface="Encode Sans SemiBol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https://samo.markey.com.ar</a:t>
            </a:r>
            <a:r>
              <a:rPr lang="en-US" sz="2400">
                <a:solidFill>
                  <a:schemeClr val="dk1"/>
                </a:solidFill>
                <a:highlight>
                  <a:schemeClr val="lt1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).</a:t>
            </a:r>
            <a:br>
              <a:rPr b="1" lang="en-US" sz="2400">
                <a:solidFill>
                  <a:schemeClr val="lt1"/>
                </a:solidFill>
                <a:highlight>
                  <a:srgbClr val="00AEC3"/>
                </a:highlight>
                <a:latin typeface="Encode Sans"/>
                <a:ea typeface="Encode Sans"/>
                <a:cs typeface="Encode Sans"/>
                <a:sym typeface="Encode Sans"/>
              </a:rPr>
            </a:br>
            <a:br>
              <a:rPr b="1" lang="en-US" sz="2300">
                <a:solidFill>
                  <a:schemeClr val="dk1"/>
                </a:solidFill>
              </a:rPr>
            </a:b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300">
              <a:solidFill>
                <a:schemeClr val="dk1"/>
              </a:solidFill>
            </a:endParaRPr>
          </a:p>
        </p:txBody>
      </p:sp>
      <p:sp>
        <p:nvSpPr>
          <p:cNvPr id="91" name="Google Shape;91;g385b9e65600_0_15"/>
          <p:cNvSpPr txBox="1"/>
          <p:nvPr/>
        </p:nvSpPr>
        <p:spPr>
          <a:xfrm>
            <a:off x="4134225" y="1256475"/>
            <a:ext cx="8473800" cy="10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2- </a:t>
            </a:r>
            <a:r>
              <a:rPr b="1" lang="en-US" sz="2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Descarga de la DECLARACIÓN JURADA:</a:t>
            </a:r>
            <a:endParaRPr sz="425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92" name="Google Shape;92;g385b9e65600_0_15"/>
          <p:cNvSpPr/>
          <p:nvPr/>
        </p:nvSpPr>
        <p:spPr>
          <a:xfrm>
            <a:off x="11423950" y="6362975"/>
            <a:ext cx="3885300" cy="20907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5"/>
          </a:solidFill>
          <a:ln cap="flat" cmpd="sng" w="9525">
            <a:solidFill>
              <a:srgbClr val="00AE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highlight>
                <a:schemeClr val="accent5"/>
              </a:highlight>
            </a:endParaRPr>
          </a:p>
        </p:txBody>
      </p:sp>
      <p:sp>
        <p:nvSpPr>
          <p:cNvPr id="93" name="Google Shape;93;g385b9e65600_0_15"/>
          <p:cNvSpPr txBox="1"/>
          <p:nvPr/>
        </p:nvSpPr>
        <p:spPr>
          <a:xfrm>
            <a:off x="11701475" y="7139975"/>
            <a:ext cx="24423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00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Paso a paso </a:t>
            </a:r>
            <a:endParaRPr b="1" sz="3100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85b9e65600_0_22"/>
          <p:cNvSpPr txBox="1"/>
          <p:nvPr/>
        </p:nvSpPr>
        <p:spPr>
          <a:xfrm>
            <a:off x="4498284" y="4913537"/>
            <a:ext cx="140811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just">
              <a:lnSpc>
                <a:spcPct val="1074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t/>
            </a:r>
            <a:endParaRPr sz="355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g385b9e65600_0_22"/>
          <p:cNvPicPr preferRelativeResize="0"/>
          <p:nvPr/>
        </p:nvPicPr>
        <p:blipFill rotWithShape="1">
          <a:blip r:embed="rId3">
            <a:alphaModFix/>
          </a:blip>
          <a:srcRect b="13815" l="0" r="9551" t="10230"/>
          <a:stretch/>
        </p:blipFill>
        <p:spPr>
          <a:xfrm>
            <a:off x="4498275" y="2116362"/>
            <a:ext cx="11008834" cy="681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g385b9e65600_0_22"/>
          <p:cNvSpPr txBox="1"/>
          <p:nvPr/>
        </p:nvSpPr>
        <p:spPr>
          <a:xfrm>
            <a:off x="4318800" y="992200"/>
            <a:ext cx="7812900" cy="8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Encode Sans SemiBold"/>
              <a:buAutoNum type="romanUcPeriod"/>
            </a:pPr>
            <a:r>
              <a:rPr lang="en-US" sz="2200">
                <a:solidFill>
                  <a:schemeClr val="lt1"/>
                </a:solidFill>
                <a:highlight>
                  <a:srgbClr val="E81F76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Inicio de sesión en el sistema:</a:t>
            </a:r>
            <a:endParaRPr sz="2200">
              <a:solidFill>
                <a:schemeClr val="lt1"/>
              </a:solidFill>
              <a:highlight>
                <a:srgbClr val="E81F76"/>
              </a:highlight>
              <a:latin typeface="Encode Sans SemiBold"/>
              <a:ea typeface="Encode Sans SemiBold"/>
              <a:cs typeface="Encode Sans SemiBold"/>
              <a:sym typeface="Encode Sans Semi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05;p8"/>
          <p:cNvGrpSpPr/>
          <p:nvPr/>
        </p:nvGrpSpPr>
        <p:grpSpPr>
          <a:xfrm>
            <a:off x="4481567" y="2038414"/>
            <a:ext cx="12595198" cy="6766449"/>
            <a:chOff x="4749675" y="2171925"/>
            <a:chExt cx="13004851" cy="6986525"/>
          </a:xfrm>
        </p:grpSpPr>
        <p:pic>
          <p:nvPicPr>
            <p:cNvPr id="106" name="Google Shape;106;p8"/>
            <p:cNvPicPr preferRelativeResize="0"/>
            <p:nvPr/>
          </p:nvPicPr>
          <p:blipFill rotWithShape="1">
            <a:blip r:embed="rId3">
              <a:alphaModFix/>
            </a:blip>
            <a:srcRect b="14507" l="0" r="8975" t="0"/>
            <a:stretch/>
          </p:blipFill>
          <p:spPr>
            <a:xfrm>
              <a:off x="4749675" y="2171925"/>
              <a:ext cx="13004851" cy="6986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" name="Google Shape;107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586115" y="3241811"/>
              <a:ext cx="1695449" cy="16954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8" name="Google Shape;108;p8"/>
          <p:cNvSpPr txBox="1"/>
          <p:nvPr>
            <p:ph type="title"/>
          </p:nvPr>
        </p:nvSpPr>
        <p:spPr>
          <a:xfrm>
            <a:off x="4814765" y="927458"/>
            <a:ext cx="11191800" cy="3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200">
                <a:solidFill>
                  <a:schemeClr val="lt1"/>
                </a:solidFill>
                <a:highlight>
                  <a:srgbClr val="E81F76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II. Ingresar a sección Reportes:</a:t>
            </a:r>
            <a:endParaRPr b="0" sz="2200">
              <a:solidFill>
                <a:schemeClr val="lt1"/>
              </a:solidFill>
              <a:highlight>
                <a:srgbClr val="E81F76"/>
              </a:highlight>
              <a:latin typeface="Encode Sans SemiBold"/>
              <a:ea typeface="Encode Sans SemiBold"/>
              <a:cs typeface="Encode Sans SemiBold"/>
              <a:sym typeface="Encode Sans Semi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9"/>
          <p:cNvGrpSpPr/>
          <p:nvPr/>
        </p:nvGrpSpPr>
        <p:grpSpPr>
          <a:xfrm>
            <a:off x="4969987" y="3882404"/>
            <a:ext cx="11930555" cy="5970381"/>
            <a:chOff x="4347175" y="1465900"/>
            <a:chExt cx="13940822" cy="6976374"/>
          </a:xfrm>
        </p:grpSpPr>
        <p:pic>
          <p:nvPicPr>
            <p:cNvPr id="114" name="Google Shape;114;p9"/>
            <p:cNvPicPr preferRelativeResize="0"/>
            <p:nvPr/>
          </p:nvPicPr>
          <p:blipFill rotWithShape="1">
            <a:blip r:embed="rId3">
              <a:alphaModFix/>
            </a:blip>
            <a:srcRect b="5132" l="0" r="0" t="0"/>
            <a:stretch/>
          </p:blipFill>
          <p:spPr>
            <a:xfrm>
              <a:off x="4347175" y="1465900"/>
              <a:ext cx="13077824" cy="6976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6992598" y="4863315"/>
              <a:ext cx="1295399" cy="12953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" name="Google Shape;116;p9"/>
            <p:cNvSpPr/>
            <p:nvPr/>
          </p:nvSpPr>
          <p:spPr>
            <a:xfrm>
              <a:off x="5528589" y="3827334"/>
              <a:ext cx="7650480" cy="2811145"/>
            </a:xfrm>
            <a:custGeom>
              <a:rect b="b" l="l" r="r" t="t"/>
              <a:pathLst>
                <a:path extrusionOk="0" h="2811145" w="7650480">
                  <a:moveTo>
                    <a:pt x="1128737" y="0"/>
                  </a:moveTo>
                  <a:lnTo>
                    <a:pt x="943508" y="26885"/>
                  </a:lnTo>
                  <a:lnTo>
                    <a:pt x="998524" y="73101"/>
                  </a:lnTo>
                  <a:lnTo>
                    <a:pt x="659066" y="306908"/>
                  </a:lnTo>
                  <a:lnTo>
                    <a:pt x="715594" y="381228"/>
                  </a:lnTo>
                  <a:lnTo>
                    <a:pt x="1029106" y="100799"/>
                  </a:lnTo>
                  <a:lnTo>
                    <a:pt x="1057236" y="156870"/>
                  </a:lnTo>
                  <a:lnTo>
                    <a:pt x="1128737" y="0"/>
                  </a:lnTo>
                  <a:close/>
                </a:path>
                <a:path extrusionOk="0" h="2811145" w="7650480">
                  <a:moveTo>
                    <a:pt x="1130388" y="336702"/>
                  </a:moveTo>
                  <a:lnTo>
                    <a:pt x="801966" y="384835"/>
                  </a:lnTo>
                  <a:lnTo>
                    <a:pt x="899439" y="467144"/>
                  </a:lnTo>
                  <a:lnTo>
                    <a:pt x="297256" y="884466"/>
                  </a:lnTo>
                  <a:lnTo>
                    <a:pt x="397383" y="1016812"/>
                  </a:lnTo>
                  <a:lnTo>
                    <a:pt x="953604" y="516483"/>
                  </a:lnTo>
                  <a:lnTo>
                    <a:pt x="1003401" y="616407"/>
                  </a:lnTo>
                  <a:lnTo>
                    <a:pt x="1130388" y="336702"/>
                  </a:lnTo>
                  <a:close/>
                </a:path>
                <a:path extrusionOk="0" h="2811145" w="7650480">
                  <a:moveTo>
                    <a:pt x="1131684" y="1890750"/>
                  </a:moveTo>
                  <a:lnTo>
                    <a:pt x="685444" y="1955660"/>
                  </a:lnTo>
                  <a:lnTo>
                    <a:pt x="817956" y="2067153"/>
                  </a:lnTo>
                  <a:lnTo>
                    <a:pt x="0" y="2631643"/>
                  </a:lnTo>
                  <a:lnTo>
                    <a:pt x="136156" y="2810891"/>
                  </a:lnTo>
                  <a:lnTo>
                    <a:pt x="891603" y="2134006"/>
                  </a:lnTo>
                  <a:lnTo>
                    <a:pt x="959345" y="2269312"/>
                  </a:lnTo>
                  <a:lnTo>
                    <a:pt x="1131684" y="1890750"/>
                  </a:lnTo>
                  <a:close/>
                </a:path>
                <a:path extrusionOk="0" h="2811145" w="7650480">
                  <a:moveTo>
                    <a:pt x="7649921" y="52819"/>
                  </a:moveTo>
                  <a:lnTo>
                    <a:pt x="7485710" y="76898"/>
                  </a:lnTo>
                  <a:lnTo>
                    <a:pt x="7534440" y="118046"/>
                  </a:lnTo>
                  <a:lnTo>
                    <a:pt x="7233361" y="326694"/>
                  </a:lnTo>
                  <a:lnTo>
                    <a:pt x="7283412" y="392874"/>
                  </a:lnTo>
                  <a:lnTo>
                    <a:pt x="7561529" y="142722"/>
                  </a:lnTo>
                  <a:lnTo>
                    <a:pt x="7586421" y="192684"/>
                  </a:lnTo>
                  <a:lnTo>
                    <a:pt x="7649921" y="52819"/>
                  </a:lnTo>
                  <a:close/>
                </a:path>
              </a:pathLst>
            </a:custGeom>
            <a:solidFill>
              <a:srgbClr val="DB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98"/>
            </a:p>
          </p:txBody>
        </p:sp>
      </p:grpSp>
      <p:sp>
        <p:nvSpPr>
          <p:cNvPr id="117" name="Google Shape;117;p9"/>
          <p:cNvSpPr txBox="1"/>
          <p:nvPr/>
        </p:nvSpPr>
        <p:spPr>
          <a:xfrm>
            <a:off x="3949850" y="1330500"/>
            <a:ext cx="12950700" cy="23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Para generar la Declaración Jurada de una deuda, seguí estos pasos en la pantalla de Reportes:</a:t>
            </a:r>
            <a:endParaRPr sz="1800">
              <a:solidFill>
                <a:schemeClr val="dk1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indent="-342900" lvl="0" marL="45720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b="1" lang="en-US" sz="1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Completá los campos:</a:t>
            </a:r>
            <a:r>
              <a:rPr lang="en-US" sz="1800">
                <a:solidFill>
                  <a:schemeClr val="dk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 Ingresá la cobertura y las fechas desde/hasta de la deuda pendiente a reclamar.</a:t>
            </a:r>
            <a:endParaRPr sz="1800">
              <a:solidFill>
                <a:schemeClr val="dk1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indent="-3429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b="1" lang="en-US" sz="1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Verificá la validez de las facturas: </a:t>
            </a:r>
            <a:r>
              <a:rPr lang="en-US" sz="1800">
                <a:solidFill>
                  <a:schemeClr val="dk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Tené en cuenta el plazo legal de exigibilidad de 5 años. Este plazo se extiende a 5 años y 6 meses si se envió una intimación formal dentro del período de los 5 años (según el Art. 2541).</a:t>
            </a:r>
            <a:endParaRPr sz="1800">
              <a:solidFill>
                <a:schemeClr val="dk1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indent="-3429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b="1" lang="en-US" sz="1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Seleccioná el reporte:</a:t>
            </a:r>
            <a:r>
              <a:rPr lang="en-US" sz="1800">
                <a:solidFill>
                  <a:schemeClr val="dk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 Hacé clic en la opción “Reporte” y elegí “Declaración Jurada de Gestión de Cobro”.</a:t>
            </a:r>
            <a:endParaRPr sz="1800">
              <a:solidFill>
                <a:schemeClr val="dk1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indent="-3429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b="1" lang="en-US" sz="18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Descargá el documento: </a:t>
            </a:r>
            <a:r>
              <a:rPr lang="en-US" sz="1800">
                <a:solidFill>
                  <a:schemeClr val="dk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Presioná el botón azul “REPORTE”. Esto abrirá una nueva ventana con el documento de la DECLARACIÓN JURADA  listo para usar.</a:t>
            </a:r>
            <a:endParaRPr sz="1800">
              <a:solidFill>
                <a:schemeClr val="dk1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</p:txBody>
      </p:sp>
      <p:sp>
        <p:nvSpPr>
          <p:cNvPr id="118" name="Google Shape;118;p9"/>
          <p:cNvSpPr txBox="1"/>
          <p:nvPr/>
        </p:nvSpPr>
        <p:spPr>
          <a:xfrm>
            <a:off x="4004700" y="534925"/>
            <a:ext cx="6864300" cy="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2200">
                <a:solidFill>
                  <a:schemeClr val="lt1"/>
                </a:solidFill>
                <a:highlight>
                  <a:srgbClr val="E81F76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III.</a:t>
            </a:r>
            <a:r>
              <a:rPr lang="en-US" sz="2200">
                <a:solidFill>
                  <a:schemeClr val="lt1"/>
                </a:solidFill>
                <a:highlight>
                  <a:srgbClr val="E81F76"/>
                </a:highlight>
                <a:latin typeface="Encode Sans SemiBold"/>
                <a:ea typeface="Encode Sans SemiBold"/>
                <a:cs typeface="Encode Sans SemiBold"/>
                <a:sym typeface="Encode Sans SemiBold"/>
              </a:rPr>
              <a:t> Generar la Declaración Jurada de Deuda</a:t>
            </a:r>
            <a:endParaRPr sz="37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838383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2025-10-08T15:31:40Z</dcterms:created>
  <dc:creator>Maria botto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2025-09-23T00:00:00Z</vt:filetime>
  </property>
  <property fmtid="{D5CDD505-2E9C-101B-9397-08002B2CF9AE}" pid="3" name="Creator">
    <vt:lpwstr>Canva</vt:lpwstr>
  </property>
  <property fmtid="{D5CDD505-2E9C-101B-9397-08002B2CF9AE}" pid="4" name="LastSaved">
    <vt:filetime>2025-10-08T00:00:00Z</vt:filetime>
  </property>
  <property fmtid="{D5CDD505-2E9C-101B-9397-08002B2CF9AE}" pid="5" name="Producer">
    <vt:lpwstr>Canva</vt:lpwstr>
  </property>
  <property fmtid="{D5CDD505-2E9C-101B-9397-08002B2CF9AE}" pid="6" name="containsAiGeneratedContent">
    <vt:lpwstr>Yes</vt:lpwstr>
  </property>
</Properties>
</file>